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1" d="100"/>
          <a:sy n="91" d="100"/>
        </p:scale>
        <p:origin x="-136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66221E02-25CB-4963-84BC-0813985E7D90}" type="datetimeFigureOut">
              <a:rPr lang="pl-PL" smtClean="0"/>
              <a:pPr/>
              <a:t>2013-05-12</a:t>
            </a:fld>
            <a:endParaRPr lang="pl-PL"/>
          </a:p>
        </p:txBody>
      </p:sp>
      <p:sp>
        <p:nvSpPr>
          <p:cNvPr id="16" name="Symbol zastępczy numeru slajdu 15"/>
          <p:cNvSpPr>
            <a:spLocks noGrp="1"/>
          </p:cNvSpPr>
          <p:nvPr>
            <p:ph type="sldNum" sz="quarter" idx="11"/>
          </p:nvPr>
        </p:nvSpPr>
        <p:spPr/>
        <p:txBody>
          <a:bodyPr/>
          <a:lstStyle/>
          <a:p>
            <a:fld id="{589B7C76-EFF2-4CD8-A475-4750F11B4BC6}" type="slidenum">
              <a:rPr lang="pl-PL" smtClean="0"/>
              <a:pPr/>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p:transition spd="slow">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2013-05-12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2013-05-12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66221E02-25CB-4963-84BC-0813985E7D90}" type="datetimeFigureOut">
              <a:rPr lang="pl-PL" smtClean="0"/>
              <a:pPr/>
              <a:t>2013-05-12</a:t>
            </a:fld>
            <a:endParaRPr lang="pl-PL"/>
          </a:p>
        </p:txBody>
      </p:sp>
      <p:sp>
        <p:nvSpPr>
          <p:cNvPr id="15" name="Symbol zastępczy numeru slajdu 14"/>
          <p:cNvSpPr>
            <a:spLocks noGrp="1"/>
          </p:cNvSpPr>
          <p:nvPr>
            <p:ph type="sldNum" sz="quarter" idx="15"/>
          </p:nvPr>
        </p:nvSpPr>
        <p:spPr/>
        <p:txBody>
          <a:bodyPr/>
          <a:lstStyle>
            <a:lvl1pPr algn="ctr">
              <a:defRPr/>
            </a:lvl1pPr>
          </a:lstStyle>
          <a:p>
            <a:fld id="{589B7C76-EFF2-4CD8-A475-4750F11B4BC6}" type="slidenum">
              <a:rPr lang="pl-PL" smtClean="0"/>
              <a:pPr/>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transition spd="slow">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66221E02-25CB-4963-84BC-0813985E7D90}" type="datetimeFigureOut">
              <a:rPr lang="pl-PL" smtClean="0"/>
              <a:pPr/>
              <a:t>2013-05-12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66221E02-25CB-4963-84BC-0813985E7D90}" type="datetimeFigureOut">
              <a:rPr lang="pl-PL" smtClean="0"/>
              <a:pPr/>
              <a:t>2013-05-12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spd="slow">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66221E02-25CB-4963-84BC-0813985E7D90}" type="datetimeFigureOut">
              <a:rPr lang="pl-PL" smtClean="0"/>
              <a:pPr/>
              <a:t>2013-05-12</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66221E02-25CB-4963-84BC-0813985E7D90}" type="datetimeFigureOut">
              <a:rPr lang="pl-PL" smtClean="0"/>
              <a:pPr/>
              <a:t>2013-05-12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transition spd="slow">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2013-05-12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66221E02-25CB-4963-84BC-0813985E7D90}" type="datetimeFigureOut">
              <a:rPr lang="pl-PL" smtClean="0"/>
              <a:pPr/>
              <a:t>2013-05-12</a:t>
            </a:fld>
            <a:endParaRPr lang="pl-PL"/>
          </a:p>
        </p:txBody>
      </p:sp>
      <p:sp>
        <p:nvSpPr>
          <p:cNvPr id="9" name="Symbol zastępczy numeru slajdu 8"/>
          <p:cNvSpPr>
            <a:spLocks noGrp="1"/>
          </p:cNvSpPr>
          <p:nvPr>
            <p:ph type="sldNum" sz="quarter" idx="15"/>
          </p:nvPr>
        </p:nvSpPr>
        <p:spPr/>
        <p:txBody>
          <a:bodyPr/>
          <a:lstStyle/>
          <a:p>
            <a:fld id="{589B7C76-EFF2-4CD8-A475-4750F11B4BC6}" type="slidenum">
              <a:rPr lang="pl-PL" smtClean="0"/>
              <a:pPr/>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p:transition spd="slow">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66221E02-25CB-4963-84BC-0813985E7D90}" type="datetimeFigureOut">
              <a:rPr lang="pl-PL" smtClean="0"/>
              <a:pPr/>
              <a:t>2013-05-12</a:t>
            </a:fld>
            <a:endParaRPr lang="pl-PL"/>
          </a:p>
        </p:txBody>
      </p:sp>
      <p:sp>
        <p:nvSpPr>
          <p:cNvPr id="9" name="Symbol zastępczy numeru slajdu 8"/>
          <p:cNvSpPr>
            <a:spLocks noGrp="1"/>
          </p:cNvSpPr>
          <p:nvPr>
            <p:ph type="sldNum" sz="quarter" idx="11"/>
          </p:nvPr>
        </p:nvSpPr>
        <p:spPr/>
        <p:txBody>
          <a:bodyPr/>
          <a:lstStyle/>
          <a:p>
            <a:fld id="{589B7C76-EFF2-4CD8-A475-4750F11B4BC6}" type="slidenum">
              <a:rPr lang="pl-PL" smtClean="0"/>
              <a:pPr/>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p:transition spd="slow">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6221E02-25CB-4963-84BC-0813985E7D90}" type="datetimeFigureOut">
              <a:rPr lang="pl-PL" smtClean="0"/>
              <a:pPr/>
              <a:t>2013-05-12</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89B7C76-EFF2-4CD8-A475-4750F11B4BC6}" type="slidenum">
              <a:rPr lang="pl-PL" smtClean="0"/>
              <a:pPr/>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pull dir="rd"/>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500034" y="2285992"/>
            <a:ext cx="8305800" cy="3056878"/>
          </a:xfrm>
        </p:spPr>
        <p:txBody>
          <a:bodyPr/>
          <a:lstStyle/>
          <a:p>
            <a:endParaRPr lang="pl-PL" dirty="0"/>
          </a:p>
        </p:txBody>
      </p:sp>
      <p:sp>
        <p:nvSpPr>
          <p:cNvPr id="2" name="Tytuł 1"/>
          <p:cNvSpPr>
            <a:spLocks noGrp="1"/>
          </p:cNvSpPr>
          <p:nvPr>
            <p:ph type="ctrTitle"/>
          </p:nvPr>
        </p:nvSpPr>
        <p:spPr>
          <a:xfrm>
            <a:off x="571472" y="428604"/>
            <a:ext cx="8305800" cy="1128940"/>
          </a:xfrm>
        </p:spPr>
        <p:txBody>
          <a:bodyPr/>
          <a:lstStyle/>
          <a:p>
            <a:r>
              <a:rPr lang="pl-PL" dirty="0" smtClean="0"/>
              <a:t>Konstytucja 3-go maja</a:t>
            </a:r>
            <a:endParaRPr lang="pl-PL" dirty="0"/>
          </a:p>
        </p:txBody>
      </p:sp>
      <p:pic>
        <p:nvPicPr>
          <p:cNvPr id="1026" name="Picture 2" descr="C:\Users\Dominik\Desktop\images.jpg"/>
          <p:cNvPicPr>
            <a:picLocks noChangeAspect="1" noChangeArrowheads="1"/>
          </p:cNvPicPr>
          <p:nvPr/>
        </p:nvPicPr>
        <p:blipFill>
          <a:blip r:embed="rId2"/>
          <a:srcRect/>
          <a:stretch>
            <a:fillRect/>
          </a:stretch>
        </p:blipFill>
        <p:spPr bwMode="auto">
          <a:xfrm>
            <a:off x="571472" y="1643050"/>
            <a:ext cx="8117474" cy="4572032"/>
          </a:xfrm>
          <a:prstGeom prst="rect">
            <a:avLst/>
          </a:prstGeom>
          <a:noFill/>
        </p:spPr>
      </p:pic>
    </p:spTree>
  </p:cSld>
  <p:clrMapOvr>
    <a:masterClrMapping/>
  </p:clrMapOvr>
  <p:transition spd="slow">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lgn="ctr"/>
            <a:r>
              <a:rPr lang="pl-PL" dirty="0" smtClean="0"/>
              <a:t>KONIEC</a:t>
            </a:r>
            <a:endParaRPr lang="pl-PL" dirty="0"/>
          </a:p>
        </p:txBody>
      </p:sp>
      <p:pic>
        <p:nvPicPr>
          <p:cNvPr id="5122" name="Picture 2" descr="C:\Users\Dominik\Desktop\flaga_polski.jpg"/>
          <p:cNvPicPr>
            <a:picLocks noGrp="1" noChangeAspect="1" noChangeArrowheads="1"/>
          </p:cNvPicPr>
          <p:nvPr>
            <p:ph idx="1"/>
          </p:nvPr>
        </p:nvPicPr>
        <p:blipFill>
          <a:blip r:embed="rId2"/>
          <a:srcRect/>
          <a:stretch>
            <a:fillRect/>
          </a:stretch>
        </p:blipFill>
        <p:spPr bwMode="auto">
          <a:xfrm>
            <a:off x="500034" y="1285860"/>
            <a:ext cx="4003096" cy="2664918"/>
          </a:xfrm>
          <a:prstGeom prst="rect">
            <a:avLst/>
          </a:prstGeom>
          <a:noFill/>
        </p:spPr>
      </p:pic>
      <p:pic>
        <p:nvPicPr>
          <p:cNvPr id="5123" name="Picture 3" descr="C:\Users\Dominik\Desktop\220px-Coat_of_arms_of_Poland-official3.png"/>
          <p:cNvPicPr>
            <a:picLocks noChangeAspect="1" noChangeArrowheads="1"/>
          </p:cNvPicPr>
          <p:nvPr/>
        </p:nvPicPr>
        <p:blipFill>
          <a:blip r:embed="rId3"/>
          <a:srcRect/>
          <a:stretch>
            <a:fillRect/>
          </a:stretch>
        </p:blipFill>
        <p:spPr bwMode="auto">
          <a:xfrm>
            <a:off x="6143636" y="714356"/>
            <a:ext cx="2670825" cy="3156433"/>
          </a:xfrm>
          <a:prstGeom prst="rect">
            <a:avLst/>
          </a:prstGeom>
          <a:noFill/>
        </p:spPr>
      </p:pic>
      <p:pic>
        <p:nvPicPr>
          <p:cNvPr id="5125" name="Picture 5" descr="C:\Users\Dominik\Desktop\konst_0.jpg"/>
          <p:cNvPicPr>
            <a:picLocks noChangeAspect="1" noChangeArrowheads="1"/>
          </p:cNvPicPr>
          <p:nvPr/>
        </p:nvPicPr>
        <p:blipFill>
          <a:blip r:embed="rId4"/>
          <a:srcRect/>
          <a:stretch>
            <a:fillRect/>
          </a:stretch>
        </p:blipFill>
        <p:spPr bwMode="auto">
          <a:xfrm>
            <a:off x="5000628" y="3929066"/>
            <a:ext cx="3068082" cy="2702523"/>
          </a:xfrm>
          <a:prstGeom prst="rect">
            <a:avLst/>
          </a:prstGeom>
          <a:noFill/>
        </p:spPr>
      </p:pic>
    </p:spTree>
  </p:cSld>
  <p:clrMapOvr>
    <a:masterClrMapping/>
  </p:clrMapOvr>
  <p:transition spd="slow">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70000" lnSpcReduction="20000"/>
          </a:bodyPr>
          <a:lstStyle/>
          <a:p>
            <a:r>
              <a:rPr lang="pl-PL" b="1" dirty="0" smtClean="0"/>
              <a:t>Konstytucja 3 maja</a:t>
            </a:r>
            <a:r>
              <a:rPr lang="pl-PL" dirty="0" smtClean="0"/>
              <a:t> (właściwie </a:t>
            </a:r>
            <a:r>
              <a:rPr lang="pl-PL" b="1" dirty="0" smtClean="0"/>
              <a:t>Ustawa Rządowa z dnia 3 maja</a:t>
            </a:r>
            <a:r>
              <a:rPr lang="pl-PL" dirty="0" smtClean="0"/>
              <a:t>) – uchwalona </a:t>
            </a:r>
            <a:r>
              <a:rPr lang="pl-PL" dirty="0" smtClean="0"/>
              <a:t>3 maja 1791 roku ustawa </a:t>
            </a:r>
            <a:r>
              <a:rPr lang="pl-PL" dirty="0" smtClean="0"/>
              <a:t>regulująca ustrój prawny </a:t>
            </a:r>
            <a:r>
              <a:rPr lang="pl-PL" dirty="0" smtClean="0"/>
              <a:t>Rzeczypospolitej Obojga Narodów. Powszechnie </a:t>
            </a:r>
            <a:r>
              <a:rPr lang="pl-PL" dirty="0" smtClean="0"/>
              <a:t>przyjmuje się, że Konstytucja 3 maja była pierwszą w Europie i drugą na świecie (po </a:t>
            </a:r>
            <a:r>
              <a:rPr lang="pl-PL" dirty="0" smtClean="0"/>
              <a:t>Konstytucji amerykańskiej z 1787 r</a:t>
            </a:r>
            <a:r>
              <a:rPr lang="pl-PL" dirty="0" smtClean="0"/>
              <a:t>.) nowoczesną, spisaną </a:t>
            </a:r>
            <a:r>
              <a:rPr lang="pl-PL" dirty="0" smtClean="0"/>
              <a:t>konstytucją</a:t>
            </a:r>
            <a:r>
              <a:rPr lang="pl-PL" baseline="30000" dirty="0" smtClean="0"/>
              <a:t>.</a:t>
            </a:r>
            <a:endParaRPr lang="pl-PL" dirty="0" smtClean="0"/>
          </a:p>
          <a:p>
            <a:r>
              <a:rPr lang="pl-PL" dirty="0" smtClean="0"/>
              <a:t>Konstytucja 3 maja została ustanowiona ustawą rządową przyjętą tego dnia przez </a:t>
            </a:r>
            <a:r>
              <a:rPr lang="pl-PL" dirty="0" smtClean="0"/>
              <a:t>sejm. </a:t>
            </a:r>
            <a:r>
              <a:rPr lang="pl-PL" dirty="0" smtClean="0"/>
              <a:t>Została zaprojektowana w celu zlikwidowania obecnych od dawna wad systemu politycznego Rzeczypospolitej Obojga Narodów i jej </a:t>
            </a:r>
            <a:r>
              <a:rPr lang="pl-PL" dirty="0" smtClean="0"/>
              <a:t>złotej wolności. </a:t>
            </a:r>
            <a:r>
              <a:rPr lang="pl-PL" dirty="0" smtClean="0"/>
              <a:t>Konstytucja wprowadziła polityczne zrównanie </a:t>
            </a:r>
            <a:r>
              <a:rPr lang="pl-PL" dirty="0" smtClean="0"/>
              <a:t>mieszczan </a:t>
            </a:r>
            <a:r>
              <a:rPr lang="pl-PL" dirty="0" smtClean="0"/>
              <a:t>i </a:t>
            </a:r>
            <a:r>
              <a:rPr lang="pl-PL" dirty="0" smtClean="0"/>
              <a:t>szlachty </a:t>
            </a:r>
            <a:r>
              <a:rPr lang="pl-PL" dirty="0" smtClean="0"/>
              <a:t>oraz stawiała chłopów pod ochroną państwa, w ten sposób łagodząc najgorsze nadużycia pańszczyzny. Konstytucja zniosła zgubne instytucje, takie jak </a:t>
            </a:r>
            <a:r>
              <a:rPr lang="pl-PL" i="1" dirty="0" smtClean="0"/>
              <a:t>liberum veto</a:t>
            </a:r>
            <a:r>
              <a:rPr lang="pl-PL" dirty="0" smtClean="0"/>
              <a:t>, </a:t>
            </a:r>
            <a:r>
              <a:rPr lang="pl-PL" dirty="0" smtClean="0"/>
              <a:t>które przed przyjęciem Konstytucji pozostawiało sejm na łasce każdego posła, który, jeśli zechciał – z własnej inicjatywy, lub przekupiony przez zagraniczne siły, albo </a:t>
            </a:r>
            <a:r>
              <a:rPr lang="pl-PL" dirty="0" smtClean="0"/>
              <a:t>magnatów </a:t>
            </a:r>
            <a:r>
              <a:rPr lang="pl-PL" dirty="0" smtClean="0"/>
              <a:t>– mógł unieważnić wszystkie podjęte przez sejm uchwały. Konstytucja 3 maja miała wyprzeć istniejący chaos, popierany przez część krajowych magnatów, na rzecz monarchii konstytucyjnej. W tym samym czasie przetłumaczono Konstytucję na język litewski.</a:t>
            </a:r>
          </a:p>
          <a:p>
            <a:endParaRPr lang="pl-PL" dirty="0"/>
          </a:p>
        </p:txBody>
      </p:sp>
      <p:sp>
        <p:nvSpPr>
          <p:cNvPr id="3" name="Tytuł 2"/>
          <p:cNvSpPr>
            <a:spLocks noGrp="1"/>
          </p:cNvSpPr>
          <p:nvPr>
            <p:ph type="title"/>
          </p:nvPr>
        </p:nvSpPr>
        <p:spPr/>
        <p:txBody>
          <a:bodyPr/>
          <a:lstStyle/>
          <a:p>
            <a:pPr algn="ctr"/>
            <a:r>
              <a:rPr lang="pl-PL" b="1" i="1" dirty="0" smtClean="0"/>
              <a:t>Konstytucja 3-go maja</a:t>
            </a:r>
            <a:endParaRPr lang="pl-PL" b="1" i="1" dirty="0"/>
          </a:p>
        </p:txBody>
      </p:sp>
    </p:spTree>
  </p:cSld>
  <p:clrMapOvr>
    <a:masterClrMapping/>
  </p:clrMapOvr>
  <p:transition spd="slow">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pPr algn="ctr"/>
            <a:r>
              <a:rPr lang="pl-PL" dirty="0" smtClean="0"/>
              <a:t>Konstytucja 3-go maja</a:t>
            </a:r>
            <a:br>
              <a:rPr lang="pl-PL" dirty="0" smtClean="0"/>
            </a:br>
            <a:r>
              <a:rPr lang="pl-PL" dirty="0" smtClean="0"/>
              <a:t>Obraz Jana Matejki</a:t>
            </a:r>
            <a:endParaRPr lang="pl-PL" dirty="0"/>
          </a:p>
        </p:txBody>
      </p:sp>
      <p:pic>
        <p:nvPicPr>
          <p:cNvPr id="2050" name="Picture 2" descr="C:\Users\Dominik\Desktop\Konstytucja_3_Maja.jpg"/>
          <p:cNvPicPr>
            <a:picLocks noGrp="1" noChangeAspect="1" noChangeArrowheads="1"/>
          </p:cNvPicPr>
          <p:nvPr>
            <p:ph idx="1"/>
          </p:nvPr>
        </p:nvPicPr>
        <p:blipFill>
          <a:blip r:embed="rId2"/>
          <a:srcRect/>
          <a:stretch>
            <a:fillRect/>
          </a:stretch>
        </p:blipFill>
        <p:spPr bwMode="auto">
          <a:xfrm>
            <a:off x="457200" y="1531429"/>
            <a:ext cx="8229600" cy="4557141"/>
          </a:xfrm>
          <a:prstGeom prst="rect">
            <a:avLst/>
          </a:prstGeom>
          <a:noFill/>
        </p:spPr>
      </p:pic>
    </p:spTree>
  </p:cSld>
  <p:clrMapOvr>
    <a:masterClrMapping/>
  </p:clrMapOvr>
  <p:transition spd="slow">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a:lnSpc>
                <a:spcPct val="90000"/>
              </a:lnSpc>
            </a:pPr>
            <a:r>
              <a:rPr lang="pl-PL" sz="3600" dirty="0" smtClean="0"/>
              <a:t>Konstytucja 3 Maja ujęta była w 11 artykułach.</a:t>
            </a:r>
          </a:p>
          <a:p>
            <a:pPr>
              <a:lnSpc>
                <a:spcPct val="90000"/>
              </a:lnSpc>
            </a:pPr>
            <a:r>
              <a:rPr lang="pl-PL" sz="3600" dirty="0" smtClean="0"/>
              <a:t>Ograniczała nadmierne immunitety prawne i polityczne przywileje szlachty zagrodowej. </a:t>
            </a:r>
          </a:p>
          <a:p>
            <a:pPr>
              <a:lnSpc>
                <a:spcPct val="90000"/>
              </a:lnSpc>
            </a:pPr>
            <a:r>
              <a:rPr lang="pl-PL" sz="3600" dirty="0" smtClean="0"/>
              <a:t>Izba niższa (</a:t>
            </a:r>
            <a:r>
              <a:rPr lang="pl-PL" sz="3600" i="1" dirty="0" smtClean="0"/>
              <a:t>Izba Poselska</a:t>
            </a:r>
            <a:r>
              <a:rPr lang="pl-PL" sz="3600" dirty="0" smtClean="0"/>
              <a:t>) składała się z 204 posłów oraz 24 przedstawicieli.</a:t>
            </a:r>
          </a:p>
          <a:p>
            <a:pPr>
              <a:lnSpc>
                <a:spcPct val="90000"/>
              </a:lnSpc>
            </a:pPr>
            <a:r>
              <a:rPr lang="pl-PL" sz="3600" dirty="0" smtClean="0"/>
              <a:t>Izba wyższa (</a:t>
            </a:r>
            <a:r>
              <a:rPr lang="pl-PL" sz="3600" i="1" dirty="0" smtClean="0"/>
              <a:t>Izba Senacka</a:t>
            </a:r>
            <a:r>
              <a:rPr lang="pl-PL" sz="3600" dirty="0" smtClean="0"/>
              <a:t>) składała się z 132 członków. </a:t>
            </a:r>
            <a:endParaRPr lang="pl-PL" sz="3600" dirty="0"/>
          </a:p>
        </p:txBody>
      </p:sp>
      <p:sp>
        <p:nvSpPr>
          <p:cNvPr id="3" name="Tytuł 2"/>
          <p:cNvSpPr>
            <a:spLocks noGrp="1"/>
          </p:cNvSpPr>
          <p:nvPr>
            <p:ph type="title"/>
          </p:nvPr>
        </p:nvSpPr>
        <p:spPr/>
        <p:txBody>
          <a:bodyPr/>
          <a:lstStyle/>
          <a:p>
            <a:pPr algn="ctr"/>
            <a:r>
              <a:rPr lang="pl-PL" dirty="0" smtClean="0"/>
              <a:t>Postanowienia Konstytucji	</a:t>
            </a:r>
            <a:endParaRPr lang="pl-PL" dirty="0"/>
          </a:p>
        </p:txBody>
      </p:sp>
    </p:spTree>
  </p:cSld>
  <p:clrMapOvr>
    <a:masterClrMapping/>
  </p:clrMapOvr>
  <p:transition spd="slow">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524000"/>
            <a:ext cx="8229600" cy="4905396"/>
          </a:xfrm>
        </p:spPr>
        <p:txBody>
          <a:bodyPr>
            <a:noAutofit/>
          </a:bodyPr>
          <a:lstStyle/>
          <a:p>
            <a:r>
              <a:rPr lang="pl-PL" sz="1250" dirty="0" smtClean="0"/>
              <a:t>Zwolennicy Konstytucji, w obawie przed groźbą użycia siły przez stronnictwo moskiewskie, przyśpieszyli termin obrad nad dokumentem o dwa dni (planowanym terminem był 5 maja 1701) korzystając z faktu, że główni oponenci nie powrócili jeszcze z Wielkanocnej przerwy świątecznej. Obrady i przyjęcie Konstytucji odbyło się w warunkach zamachu stanu. Wielu posłów przybyło wcześniej w tajemnicy, a miejscem obrad był Zamek Królewski w Warszawie strzeżony przez Gwardię Królewską i oddziały wojskowe pod dowództwem księcia Józefa Poniatowskiego, który wraz z grupą oficerów znalazł się w izbie sejmowej w pobliżu tronu. Projekt uchwalenia nowej ustawy wywołał żywe protesty opozycji sejmowej. Poseł kaliski Jan </a:t>
            </a:r>
            <a:r>
              <a:rPr lang="pl-PL" sz="1250" dirty="0" err="1" smtClean="0"/>
              <a:t>Suchorzewski</a:t>
            </a:r>
            <a:r>
              <a:rPr lang="pl-PL" sz="1250" dirty="0" smtClean="0"/>
              <a:t> wyciągnął na środek sali swojego kilkuletniego syna, wołając: </a:t>
            </a:r>
            <a:r>
              <a:rPr lang="pl-PL" sz="1250" i="1" dirty="0" smtClean="0"/>
              <a:t>Zabiję własne dziecię, aby nie dożyło niewoli, którą ten projekt krajowi gotuje</a:t>
            </a:r>
            <a:r>
              <a:rPr lang="pl-PL" sz="1250" dirty="0" smtClean="0"/>
              <a:t> (w kilka miesięcy później opowiadał w Wiedniu, że był „bity i deptany” przez członków stronnictwa patriotycznego). Wojewoda mazowiecki Antoni Małachowski , kasztelan wojnicki Piotr  Ożarowski, posłowie poznański Franciszek Mielżyński  i podolski Antoni Złotnicki podkreślali obowiązek deliberacji nad każdym projektem, sprzeczność artykułu o sukcesji tronu z obowiązującymi </a:t>
            </a:r>
            <a:r>
              <a:rPr lang="pl-PL" sz="1250" i="1" dirty="0" smtClean="0"/>
              <a:t>pacta </a:t>
            </a:r>
            <a:r>
              <a:rPr lang="pl-PL" sz="1250" i="1" dirty="0" err="1" smtClean="0"/>
              <a:t>converta</a:t>
            </a:r>
            <a:r>
              <a:rPr lang="pl-PL" sz="1250" dirty="0" smtClean="0"/>
              <a:t>, przywoływali też negatywny stosunek do sukcesji tronu wynikający z wielu instrukcji sejmikowych. Zwolennicy projektu podkreślali zagrożenia zewnętrzne, wskazywali na fatalne skutki zachowania poprzedniego ustroju Rzeczypospolitej.</a:t>
            </a:r>
          </a:p>
          <a:p>
            <a:r>
              <a:rPr lang="pl-PL" sz="1250" dirty="0" smtClean="0"/>
              <a:t>O przyjęciu konstytucji bez czytania przesądził przypadek. Poseł inflancki Michał </a:t>
            </a:r>
            <a:r>
              <a:rPr lang="pl-PL" sz="1250" dirty="0" err="1" smtClean="0"/>
              <a:t>Zabiełło</a:t>
            </a:r>
            <a:r>
              <a:rPr lang="pl-PL" sz="1250" dirty="0" smtClean="0"/>
              <a:t> wezwał do przyjęcia konstytucji, a króla do jej zaprzysiężenia. Władca podniósł rękę na znak, że chce przemówić, co zwolennicy konstytucji poczytali za gotowość Stanisława Augusta do złożenia przysięgi. Król złożył przysięgę na biskupa krakowskiego Feliksa Turskiego, następnie wezwał zebranych do przejścia do kolegiaty św. Jana na nabożeństwo dziękczynne.</a:t>
            </a:r>
          </a:p>
          <a:p>
            <a:r>
              <a:rPr lang="pl-PL" sz="1250" dirty="0" smtClean="0"/>
              <a:t>Konstytucja została przyjęta tego samego dnia przytłaczającą większością głosów, co zostało owacyjnie przyjęte przez tłum zgromadzony przed zamkiem.</a:t>
            </a:r>
          </a:p>
          <a:p>
            <a:r>
              <a:rPr lang="pl-PL" sz="1250" dirty="0" smtClean="0"/>
              <a:t>7 maja marszałkowie sejmowi wydali uniwersał, ogłaszający uchwalenie konstytucji. Głosił on m.in.: </a:t>
            </a:r>
            <a:r>
              <a:rPr lang="pl-PL" sz="1250" i="1" dirty="0" smtClean="0"/>
              <a:t>Ojczyzna nasza już jest ocalona. Swobody nasze zabezpieczone. Jesteśmy odtąd narodem wolnym i niepodległym. Opadły pęta niewoli i nierządu</a:t>
            </a:r>
            <a:endParaRPr lang="pl-PL" sz="1250" dirty="0" smtClean="0"/>
          </a:p>
          <a:p>
            <a:endParaRPr lang="pl-PL" sz="1250" dirty="0"/>
          </a:p>
        </p:txBody>
      </p:sp>
      <p:sp>
        <p:nvSpPr>
          <p:cNvPr id="3" name="Tytuł 2"/>
          <p:cNvSpPr>
            <a:spLocks noGrp="1"/>
          </p:cNvSpPr>
          <p:nvPr>
            <p:ph type="title"/>
          </p:nvPr>
        </p:nvSpPr>
        <p:spPr/>
        <p:txBody>
          <a:bodyPr/>
          <a:lstStyle/>
          <a:p>
            <a:pPr algn="ctr"/>
            <a:r>
              <a:rPr lang="pl-PL" dirty="0" smtClean="0"/>
              <a:t>Przyjęcie Konstytucji</a:t>
            </a:r>
            <a:endParaRPr lang="pl-PL" dirty="0"/>
          </a:p>
        </p:txBody>
      </p:sp>
    </p:spTree>
  </p:cSld>
  <p:clrMapOvr>
    <a:masterClrMapping/>
  </p:clrMapOvr>
  <p:transition spd="slow">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t>Oryginalny manuskrypt Konstytucji</a:t>
            </a:r>
            <a:endParaRPr lang="pl-PL" dirty="0"/>
          </a:p>
        </p:txBody>
      </p:sp>
      <p:pic>
        <p:nvPicPr>
          <p:cNvPr id="3074" name="Picture 2" descr="C:\Users\Dominik\Desktop\394px-Manuscript_of_the_Constitution_of_the_3rd_May_1791.PNG"/>
          <p:cNvPicPr>
            <a:picLocks noGrp="1" noChangeAspect="1" noChangeArrowheads="1"/>
          </p:cNvPicPr>
          <p:nvPr>
            <p:ph idx="1"/>
          </p:nvPr>
        </p:nvPicPr>
        <p:blipFill>
          <a:blip r:embed="rId2"/>
          <a:srcRect/>
          <a:stretch>
            <a:fillRect/>
          </a:stretch>
        </p:blipFill>
        <p:spPr bwMode="auto">
          <a:xfrm>
            <a:off x="1928794" y="1857363"/>
            <a:ext cx="5214974" cy="4885039"/>
          </a:xfrm>
          <a:prstGeom prst="rect">
            <a:avLst/>
          </a:prstGeom>
          <a:noFill/>
        </p:spPr>
      </p:pic>
    </p:spTree>
  </p:cSld>
  <p:clrMapOvr>
    <a:masterClrMapping/>
  </p:clrMapOvr>
  <p:transition spd="slow">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lgn="ctr"/>
            <a:r>
              <a:rPr lang="pl-PL" dirty="0" smtClean="0"/>
              <a:t>Święto Konstytucji 3-go maja</a:t>
            </a:r>
            <a:endParaRPr lang="pl-PL" dirty="0"/>
          </a:p>
        </p:txBody>
      </p:sp>
      <p:pic>
        <p:nvPicPr>
          <p:cNvPr id="4098" name="Picture 2" descr="C:\Users\Dominik\Desktop\image.jpg"/>
          <p:cNvPicPr>
            <a:picLocks noGrp="1" noChangeAspect="1" noChangeArrowheads="1"/>
          </p:cNvPicPr>
          <p:nvPr>
            <p:ph idx="1"/>
          </p:nvPr>
        </p:nvPicPr>
        <p:blipFill>
          <a:blip r:embed="rId2"/>
          <a:srcRect/>
          <a:stretch>
            <a:fillRect/>
          </a:stretch>
        </p:blipFill>
        <p:spPr bwMode="auto">
          <a:xfrm>
            <a:off x="285720" y="2214554"/>
            <a:ext cx="8615638" cy="3429024"/>
          </a:xfrm>
          <a:prstGeom prst="rect">
            <a:avLst/>
          </a:prstGeom>
          <a:noFill/>
        </p:spPr>
      </p:pic>
    </p:spTree>
  </p:cSld>
  <p:clrMapOvr>
    <a:masterClrMapping/>
  </p:clrMapOvr>
  <p:transition spd="slow">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pPr>
              <a:lnSpc>
                <a:spcPct val="90000"/>
              </a:lnSpc>
            </a:pPr>
            <a:r>
              <a:rPr lang="pl-PL" sz="3600" dirty="0" smtClean="0"/>
              <a:t>5 maja 1791 roku dzień 3 maja został uznany Świętem Konstytucji 3 Maja.</a:t>
            </a:r>
          </a:p>
          <a:p>
            <a:pPr>
              <a:lnSpc>
                <a:spcPct val="90000"/>
              </a:lnSpc>
            </a:pPr>
            <a:r>
              <a:rPr lang="pl-PL" sz="3600" dirty="0" smtClean="0"/>
              <a:t>Obchody tego święta były zakazane podczas rozbiorów.</a:t>
            </a:r>
          </a:p>
          <a:p>
            <a:pPr>
              <a:lnSpc>
                <a:spcPct val="90000"/>
              </a:lnSpc>
            </a:pPr>
            <a:r>
              <a:rPr lang="pl-PL" sz="3600" dirty="0" smtClean="0"/>
              <a:t>Ponownie jego obchodzenie zostało wznowione w II Rzeczypospolitej w kwietniu 1919 roku. </a:t>
            </a:r>
          </a:p>
          <a:p>
            <a:pPr>
              <a:lnSpc>
                <a:spcPct val="90000"/>
              </a:lnSpc>
            </a:pPr>
            <a:r>
              <a:rPr lang="pl-PL" sz="3600" dirty="0" smtClean="0"/>
              <a:t>W roku 2007 po raz pierwszy na Litwie obchodzono święto Konstytucji 3 maja. </a:t>
            </a:r>
          </a:p>
          <a:p>
            <a:endParaRPr lang="pl-PL" sz="3600" dirty="0"/>
          </a:p>
        </p:txBody>
      </p:sp>
      <p:sp>
        <p:nvSpPr>
          <p:cNvPr id="3" name="Tytuł 2"/>
          <p:cNvSpPr>
            <a:spLocks noGrp="1"/>
          </p:cNvSpPr>
          <p:nvPr>
            <p:ph type="title"/>
          </p:nvPr>
        </p:nvSpPr>
        <p:spPr/>
        <p:txBody>
          <a:bodyPr/>
          <a:lstStyle/>
          <a:p>
            <a:r>
              <a:rPr lang="pl-PL" dirty="0" smtClean="0"/>
              <a:t>Święto Konstytucji 3-go maja</a:t>
            </a:r>
            <a:endParaRPr lang="pl-PL" dirty="0"/>
          </a:p>
        </p:txBody>
      </p:sp>
    </p:spTree>
  </p:cSld>
  <p:clrMapOvr>
    <a:masterClrMapping/>
  </p:clrMapOvr>
  <p:transition spd="slow">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dirty="0" smtClean="0"/>
              <a:t>Sala Senatorska na Zamku Królewskim</a:t>
            </a:r>
            <a:br>
              <a:rPr lang="pl-PL" dirty="0" smtClean="0"/>
            </a:br>
            <a:r>
              <a:rPr lang="pl-PL" dirty="0" smtClean="0"/>
              <a:t>w Warszawie</a:t>
            </a:r>
            <a:endParaRPr lang="pl-PL" dirty="0"/>
          </a:p>
        </p:txBody>
      </p:sp>
      <p:sp>
        <p:nvSpPr>
          <p:cNvPr id="5" name="Symbol zastępczy zawartości 4"/>
          <p:cNvSpPr>
            <a:spLocks noGrp="1"/>
          </p:cNvSpPr>
          <p:nvPr>
            <p:ph idx="1"/>
          </p:nvPr>
        </p:nvSpPr>
        <p:spPr/>
        <p:txBody>
          <a:bodyPr/>
          <a:lstStyle/>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r>
              <a:rPr lang="pl-PL" dirty="0" smtClean="0"/>
              <a:t>Miejsce Uchwalenia Konstytucji</a:t>
            </a:r>
          </a:p>
          <a:p>
            <a:endParaRPr lang="pl-PL" dirty="0"/>
          </a:p>
        </p:txBody>
      </p:sp>
      <p:pic>
        <p:nvPicPr>
          <p:cNvPr id="6147" name="Picture 3" descr="C:\Users\Dominik\Desktop\800px-Chamber_of_Polish_Senate_in_Warsaw_Royal_Castle.png"/>
          <p:cNvPicPr>
            <a:picLocks noChangeAspect="1" noChangeArrowheads="1"/>
          </p:cNvPicPr>
          <p:nvPr/>
        </p:nvPicPr>
        <p:blipFill>
          <a:blip r:embed="rId2"/>
          <a:srcRect/>
          <a:stretch>
            <a:fillRect/>
          </a:stretch>
        </p:blipFill>
        <p:spPr bwMode="auto">
          <a:xfrm>
            <a:off x="1428728" y="1357297"/>
            <a:ext cx="5643602" cy="3875065"/>
          </a:xfrm>
          <a:prstGeom prst="rect">
            <a:avLst/>
          </a:prstGeom>
          <a:noFill/>
        </p:spPr>
      </p:pic>
    </p:spTree>
  </p:cSld>
  <p:clrMapOvr>
    <a:masterClrMapping/>
  </p:clrMapOvr>
  <p:transition spd="slow">
    <p:pull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rzesileni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26</TotalTime>
  <Words>657</Words>
  <PresentationFormat>Pokaz na ekranie (4:3)</PresentationFormat>
  <Paragraphs>33</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Papier</vt:lpstr>
      <vt:lpstr>Konstytucja 3-go maja</vt:lpstr>
      <vt:lpstr>Konstytucja 3-go maja</vt:lpstr>
      <vt:lpstr>Konstytucja 3-go maja Obraz Jana Matejki</vt:lpstr>
      <vt:lpstr>Postanowienia Konstytucji </vt:lpstr>
      <vt:lpstr>Przyjęcie Konstytucji</vt:lpstr>
      <vt:lpstr>Oryginalny manuskrypt Konstytucji</vt:lpstr>
      <vt:lpstr>Święto Konstytucji 3-go maja</vt:lpstr>
      <vt:lpstr>Święto Konstytucji 3-go maja</vt:lpstr>
      <vt:lpstr>Sala Senatorska na Zamku Królewskim w Warszawie</vt:lpstr>
      <vt:lpstr>KONIEC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Konstytucja 3-go maja</dc:title>
  <dc:creator>Dominik</dc:creator>
  <cp:lastModifiedBy>Dominik</cp:lastModifiedBy>
  <cp:revision>4</cp:revision>
  <dcterms:created xsi:type="dcterms:W3CDTF">2013-05-12T17:49:14Z</dcterms:created>
  <dcterms:modified xsi:type="dcterms:W3CDTF">2013-05-12T18:25:50Z</dcterms:modified>
</cp:coreProperties>
</file>