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3" r:id="rId5"/>
    <p:sldId id="268" r:id="rId6"/>
    <p:sldId id="259" r:id="rId7"/>
    <p:sldId id="266" r:id="rId8"/>
    <p:sldId id="260" r:id="rId9"/>
    <p:sldId id="267" r:id="rId10"/>
    <p:sldId id="262" r:id="rId11"/>
    <p:sldId id="265" r:id="rId12"/>
    <p:sldId id="263" r:id="rId13"/>
    <p:sldId id="269" r:id="rId14"/>
    <p:sldId id="270" r:id="rId15"/>
    <p:sldId id="276" r:id="rId16"/>
    <p:sldId id="264" r:id="rId17"/>
    <p:sldId id="271" r:id="rId18"/>
    <p:sldId id="274" r:id="rId19"/>
    <p:sldId id="275" r:id="rId20"/>
    <p:sldId id="272" r:id="rId21"/>
    <p:sldId id="277" r:id="rId22"/>
    <p:sldId id="280" r:id="rId23"/>
    <p:sldId id="278" r:id="rId24"/>
    <p:sldId id="279" r:id="rId25"/>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777" autoAdjust="0"/>
    <p:restoredTop sz="94671" autoAdjust="0"/>
  </p:normalViewPr>
  <p:slideViewPr>
    <p:cSldViewPr>
      <p:cViewPr varScale="1">
        <p:scale>
          <a:sx n="82" d="100"/>
          <a:sy n="82" d="100"/>
        </p:scale>
        <p:origin x="-150" y="-78"/>
      </p:cViewPr>
      <p:guideLst>
        <p:guide orient="horz" pos="2160"/>
        <p:guide pos="2880"/>
      </p:guideLst>
    </p:cSldViewPr>
  </p:slideViewPr>
  <p:outlineViewPr>
    <p:cViewPr>
      <p:scale>
        <a:sx n="33" d="100"/>
        <a:sy n="33" d="100"/>
      </p:scale>
      <p:origin x="0" y="5298"/>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8" name="Tytuł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pl-PL" smtClean="0"/>
              <a:t>Kliknij, aby edytować styl</a:t>
            </a:r>
            <a:endParaRPr kumimoji="0" lang="en-US"/>
          </a:p>
        </p:txBody>
      </p:sp>
      <p:sp>
        <p:nvSpPr>
          <p:cNvPr id="28" name="Symbol zastępczy daty 27"/>
          <p:cNvSpPr>
            <a:spLocks noGrp="1"/>
          </p:cNvSpPr>
          <p:nvPr>
            <p:ph type="dt" sz="half" idx="10"/>
          </p:nvPr>
        </p:nvSpPr>
        <p:spPr/>
        <p:txBody>
          <a:bodyPr/>
          <a:lstStyle/>
          <a:p>
            <a:fld id="{C7BF7B9A-3F6B-475D-B6A7-AB1BAC4BBC3C}" type="datetimeFigureOut">
              <a:rPr lang="pl-PL" smtClean="0"/>
              <a:pPr/>
              <a:t>2011-05-05</a:t>
            </a:fld>
            <a:endParaRPr lang="pl-PL"/>
          </a:p>
        </p:txBody>
      </p:sp>
      <p:sp>
        <p:nvSpPr>
          <p:cNvPr id="17" name="Symbol zastępczy stopki 16"/>
          <p:cNvSpPr>
            <a:spLocks noGrp="1"/>
          </p:cNvSpPr>
          <p:nvPr>
            <p:ph type="ftr" sz="quarter" idx="11"/>
          </p:nvPr>
        </p:nvSpPr>
        <p:spPr/>
        <p:txBody>
          <a:bodyPr/>
          <a:lstStyle/>
          <a:p>
            <a:endParaRPr lang="pl-PL"/>
          </a:p>
        </p:txBody>
      </p:sp>
      <p:sp>
        <p:nvSpPr>
          <p:cNvPr id="29" name="Symbol zastępczy numeru slajdu 28"/>
          <p:cNvSpPr>
            <a:spLocks noGrp="1"/>
          </p:cNvSpPr>
          <p:nvPr>
            <p:ph type="sldNum" sz="quarter" idx="12"/>
          </p:nvPr>
        </p:nvSpPr>
        <p:spPr/>
        <p:txBody>
          <a:bodyPr/>
          <a:lstStyle/>
          <a:p>
            <a:fld id="{53CDD18B-7733-4FC0-ABB5-6ACE7F118CDD}" type="slidenum">
              <a:rPr lang="pl-PL" smtClean="0"/>
              <a:pPr/>
              <a:t>‹#›</a:t>
            </a:fld>
            <a:endParaRPr lang="pl-PL"/>
          </a:p>
        </p:txBody>
      </p:sp>
      <p:sp>
        <p:nvSpPr>
          <p:cNvPr id="9" name="Podtytuł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C7BF7B9A-3F6B-475D-B6A7-AB1BAC4BBC3C}" type="datetimeFigureOut">
              <a:rPr lang="pl-PL" smtClean="0"/>
              <a:pPr/>
              <a:t>2011-05-05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3CDD18B-7733-4FC0-ABB5-6ACE7F118CDD}"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C7BF7B9A-3F6B-475D-B6A7-AB1BAC4BBC3C}" type="datetimeFigureOut">
              <a:rPr lang="pl-PL" smtClean="0"/>
              <a:pPr/>
              <a:t>2011-05-05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3CDD18B-7733-4FC0-ABB5-6ACE7F118CDD}"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zawartości 2"/>
          <p:cNvSpPr>
            <a:spLocks noGrp="1"/>
          </p:cNvSpPr>
          <p:nvPr>
            <p:ph idx="1"/>
          </p:nvPr>
        </p:nvSpPr>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C7BF7B9A-3F6B-475D-B6A7-AB1BAC4BBC3C}" type="datetimeFigureOut">
              <a:rPr lang="pl-PL" smtClean="0"/>
              <a:pPr/>
              <a:t>2011-05-05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3CDD18B-7733-4FC0-ABB5-6ACE7F118CDD}"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bg>
      <p:bgRef idx="1003">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p>
            <a:fld id="{C7BF7B9A-3F6B-475D-B6A7-AB1BAC4BBC3C}" type="datetimeFigureOut">
              <a:rPr lang="pl-PL" smtClean="0"/>
              <a:pPr/>
              <a:t>2011-05-05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a:xfrm>
            <a:off x="7924800" y="6416675"/>
            <a:ext cx="762000" cy="365125"/>
          </a:xfrm>
        </p:spPr>
        <p:txBody>
          <a:bodyPr/>
          <a:lstStyle/>
          <a:p>
            <a:fld id="{53CDD18B-7733-4FC0-ABB5-6ACE7F118CDD}" type="slidenum">
              <a:rPr lang="pl-PL" smtClean="0"/>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zawartości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p>
            <a:fld id="{C7BF7B9A-3F6B-475D-B6A7-AB1BAC4BBC3C}" type="datetimeFigureOut">
              <a:rPr lang="pl-PL" smtClean="0"/>
              <a:pPr/>
              <a:t>2011-05-05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3CDD18B-7733-4FC0-ABB5-6ACE7F118CDD}"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8229600" cy="1143000"/>
          </a:xfrm>
        </p:spPr>
        <p:txBody>
          <a:bodyPr anchor="ctr"/>
          <a:lstStyle>
            <a:lvl1pPr>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p>
            <a:fld id="{C7BF7B9A-3F6B-475D-B6A7-AB1BAC4BBC3C}" type="datetimeFigureOut">
              <a:rPr lang="pl-PL" smtClean="0"/>
              <a:pPr/>
              <a:t>2011-05-05</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3CDD18B-7733-4FC0-ABB5-6ACE7F118CDD}"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p>
            <a:fld id="{C7BF7B9A-3F6B-475D-B6A7-AB1BAC4BBC3C}" type="datetimeFigureOut">
              <a:rPr lang="pl-PL" smtClean="0"/>
              <a:pPr/>
              <a:t>2011-05-05</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3CDD18B-7733-4FC0-ABB5-6ACE7F118CDD}"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C7BF7B9A-3F6B-475D-B6A7-AB1BAC4BBC3C}" type="datetimeFigureOut">
              <a:rPr lang="pl-PL" smtClean="0"/>
              <a:pPr/>
              <a:t>2011-05-05</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3CDD18B-7733-4FC0-ABB5-6ACE7F118CDD}"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pl-PL" smtClean="0"/>
              <a:t>Kliknij, aby edytować styl</a:t>
            </a:r>
            <a:endParaRPr kumimoji="0" lang="en-US"/>
          </a:p>
        </p:txBody>
      </p:sp>
      <p:sp>
        <p:nvSpPr>
          <p:cNvPr id="3" name="Symbol zastępczy tekstu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p>
            <a:fld id="{C7BF7B9A-3F6B-475D-B6A7-AB1BAC4BBC3C}" type="datetimeFigureOut">
              <a:rPr lang="pl-PL" smtClean="0"/>
              <a:pPr/>
              <a:t>2011-05-05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3CDD18B-7733-4FC0-ABB5-6ACE7F118CDD}"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pl-PL" smtClean="0"/>
              <a:t>Kliknij, aby edytować styl</a:t>
            </a:r>
            <a:endParaRPr kumimoji="0" lang="en-US"/>
          </a:p>
        </p:txBody>
      </p:sp>
      <p:sp>
        <p:nvSpPr>
          <p:cNvPr id="3" name="Symbol zastępczy obrazu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pl-PL" smtClean="0">
                <a:solidFill>
                  <a:schemeClr val="lt1"/>
                </a:solidFill>
                <a:latin typeface="+mn-lt"/>
                <a:ea typeface="+mn-ea"/>
                <a:cs typeface="+mn-cs"/>
              </a:rPr>
              <a:t>Kliknij ikonę, aby dodać obraz</a:t>
            </a:r>
            <a:endParaRPr kumimoji="0" lang="en-US" dirty="0">
              <a:solidFill>
                <a:schemeClr val="lt1"/>
              </a:solidFill>
              <a:latin typeface="+mn-lt"/>
              <a:ea typeface="+mn-ea"/>
              <a:cs typeface="+mn-cs"/>
            </a:endParaRPr>
          </a:p>
        </p:txBody>
      </p:sp>
      <p:sp>
        <p:nvSpPr>
          <p:cNvPr id="4" name="Symbol zastępczy tekstu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pl-PL" smtClean="0"/>
              <a:t>Kliknij, aby edytować style wzorca tekstu</a:t>
            </a:r>
          </a:p>
        </p:txBody>
      </p:sp>
      <p:sp>
        <p:nvSpPr>
          <p:cNvPr id="5" name="Symbol zastępczy daty 4"/>
          <p:cNvSpPr>
            <a:spLocks noGrp="1"/>
          </p:cNvSpPr>
          <p:nvPr>
            <p:ph type="dt" sz="half" idx="10"/>
          </p:nvPr>
        </p:nvSpPr>
        <p:spPr/>
        <p:txBody>
          <a:bodyPr/>
          <a:lstStyle/>
          <a:p>
            <a:fld id="{C7BF7B9A-3F6B-475D-B6A7-AB1BAC4BBC3C}" type="datetimeFigureOut">
              <a:rPr lang="pl-PL" smtClean="0"/>
              <a:pPr/>
              <a:t>2011-05-05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3CDD18B-7733-4FC0-ABB5-6ACE7F118CDD}"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Symbol zastępczy tytułu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pl-PL" smtClean="0"/>
              <a:t>Kliknij, aby edytować styl</a:t>
            </a:r>
            <a:endParaRPr kumimoji="0" lang="en-US"/>
          </a:p>
        </p:txBody>
      </p:sp>
      <p:sp>
        <p:nvSpPr>
          <p:cNvPr id="13" name="Symbol zastępczy tekstu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4" name="Symbol zastępczy daty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7BF7B9A-3F6B-475D-B6A7-AB1BAC4BBC3C}" type="datetimeFigureOut">
              <a:rPr lang="pl-PL" smtClean="0"/>
              <a:pPr/>
              <a:t>2011-05-05</a:t>
            </a:fld>
            <a:endParaRPr lang="pl-PL"/>
          </a:p>
        </p:txBody>
      </p:sp>
      <p:sp>
        <p:nvSpPr>
          <p:cNvPr id="3" name="Symbol zastępczy stopki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pl-PL"/>
          </a:p>
        </p:txBody>
      </p:sp>
      <p:sp>
        <p:nvSpPr>
          <p:cNvPr id="23" name="Symbol zastępczy numeru slajdu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3CDD18B-7733-4FC0-ABB5-6ACE7F118CDD}" type="slidenum">
              <a:rPr lang="pl-PL" smtClean="0"/>
              <a:pPr/>
              <a:t>‹#›</a:t>
            </a:fld>
            <a:endParaRPr lang="pl-PL"/>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pl.wikipedia.org/w/index.php?title=Plik:German_propaganda_poster,_Upper_Silesia_Plebiscite_3.jpg&amp;filetimestamp=20100110160709" TargetMode="External"/><Relationship Id="rId1" Type="http://schemas.openxmlformats.org/officeDocument/2006/relationships/slideLayout" Target="../slideLayouts/slideLayout5.xml"/><Relationship Id="rId5" Type="http://schemas.openxmlformats.org/officeDocument/2006/relationships/image" Target="../media/image5.jpeg"/><Relationship Id="rId4" Type="http://schemas.openxmlformats.org/officeDocument/2006/relationships/hyperlink" Target="http://pl.wikipedia.org/w/index.php?title=Plik:Plakat_plebiscyt.jpg&amp;filetimestamp=20060711172427"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pl.wikipedia.org/w/index.php?title=Plik:Granice_1921_slask_1.png&amp;filetimestamp=20101028111749" TargetMode="Externa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file:///\\w\index.php"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smtClean="0">
                <a:latin typeface="Britannic Bold" pitchFamily="34" charset="0"/>
              </a:rPr>
              <a:t>90 ROCZNICA POWSTAŃ ŚLĄSKICH</a:t>
            </a:r>
            <a:endParaRPr lang="pl-PL" dirty="0">
              <a:latin typeface="Britannic Bold" pitchFamily="34" charset="0"/>
            </a:endParaRPr>
          </a:p>
        </p:txBody>
      </p:sp>
      <p:sp>
        <p:nvSpPr>
          <p:cNvPr id="3" name="Podtytuł 2"/>
          <p:cNvSpPr>
            <a:spLocks noGrp="1"/>
          </p:cNvSpPr>
          <p:nvPr>
            <p:ph type="subTitle" idx="1"/>
          </p:nvPr>
        </p:nvSpPr>
        <p:spPr/>
        <p:txBody>
          <a:bodyPr/>
          <a:lstStyle/>
          <a:p>
            <a:endParaRPr lang="pl-PL" dirty="0" smtClean="0"/>
          </a:p>
          <a:p>
            <a:r>
              <a:rPr lang="pl-PL" sz="4000" dirty="0" smtClean="0">
                <a:solidFill>
                  <a:schemeClr val="accent1">
                    <a:lumMod val="60000"/>
                    <a:lumOff val="40000"/>
                  </a:schemeClr>
                </a:solidFill>
                <a:latin typeface="Britannic Bold" pitchFamily="34" charset="0"/>
              </a:rPr>
              <a:t>1919  -  1920  -  1921</a:t>
            </a:r>
            <a:endParaRPr lang="pl-PL" sz="4000" dirty="0">
              <a:solidFill>
                <a:schemeClr val="accent1">
                  <a:lumMod val="60000"/>
                  <a:lumOff val="40000"/>
                </a:schemeClr>
              </a:solidFill>
              <a:latin typeface="Britannic Bold"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PLEBISCYT</a:t>
            </a:r>
            <a:br>
              <a:rPr lang="pl-PL" dirty="0" smtClean="0"/>
            </a:br>
            <a:r>
              <a:rPr lang="pl-PL" dirty="0" smtClean="0"/>
              <a:t>20  marca  1921</a:t>
            </a:r>
            <a:br>
              <a:rPr lang="pl-PL" dirty="0" smtClean="0"/>
            </a:br>
            <a:endParaRPr lang="pl-PL" dirty="0"/>
          </a:p>
        </p:txBody>
      </p:sp>
      <p:sp>
        <p:nvSpPr>
          <p:cNvPr id="7" name="Symbol zastępczy tekstu 6"/>
          <p:cNvSpPr>
            <a:spLocks noGrp="1"/>
          </p:cNvSpPr>
          <p:nvPr>
            <p:ph type="body" idx="1"/>
          </p:nvPr>
        </p:nvSpPr>
        <p:spPr/>
        <p:txBody>
          <a:bodyPr>
            <a:normAutofit lnSpcReduction="10000"/>
          </a:bodyPr>
          <a:lstStyle/>
          <a:p>
            <a:pPr algn="ctr"/>
            <a:r>
              <a:rPr lang="pl-PL" dirty="0" smtClean="0">
                <a:solidFill>
                  <a:schemeClr val="accent1">
                    <a:lumMod val="60000"/>
                    <a:lumOff val="40000"/>
                  </a:schemeClr>
                </a:solidFill>
              </a:rPr>
              <a:t>Propagandowy plakat niemiecki</a:t>
            </a:r>
            <a:endParaRPr lang="pl-PL" dirty="0">
              <a:solidFill>
                <a:schemeClr val="accent1">
                  <a:lumMod val="60000"/>
                  <a:lumOff val="40000"/>
                </a:schemeClr>
              </a:solidFill>
            </a:endParaRPr>
          </a:p>
        </p:txBody>
      </p:sp>
      <p:sp>
        <p:nvSpPr>
          <p:cNvPr id="8" name="Symbol zastępczy tekstu 7"/>
          <p:cNvSpPr>
            <a:spLocks noGrp="1"/>
          </p:cNvSpPr>
          <p:nvPr>
            <p:ph type="body" sz="half" idx="3"/>
          </p:nvPr>
        </p:nvSpPr>
        <p:spPr/>
        <p:txBody>
          <a:bodyPr>
            <a:normAutofit lnSpcReduction="10000"/>
          </a:bodyPr>
          <a:lstStyle/>
          <a:p>
            <a:pPr algn="ctr"/>
            <a:r>
              <a:rPr lang="pl-PL" dirty="0" smtClean="0">
                <a:solidFill>
                  <a:schemeClr val="accent1">
                    <a:lumMod val="60000"/>
                    <a:lumOff val="40000"/>
                  </a:schemeClr>
                </a:solidFill>
              </a:rPr>
              <a:t>Propagandowy plakat polski</a:t>
            </a:r>
            <a:endParaRPr lang="pl-PL" dirty="0">
              <a:solidFill>
                <a:schemeClr val="accent1">
                  <a:lumMod val="60000"/>
                  <a:lumOff val="40000"/>
                </a:schemeClr>
              </a:solidFill>
            </a:endParaRPr>
          </a:p>
        </p:txBody>
      </p:sp>
      <p:pic>
        <p:nvPicPr>
          <p:cNvPr id="6" name="Symbol zastępczy zawartości 5" descr="http://upload.wikimedia.org/wikipedia/commons/thumb/5/56/German_propaganda_poster%2C_Upper_Silesia_Plebiscite_3.jpg/230px-German_propaganda_poster%2C_Upper_Silesia_Plebiscite_3.jpg">
            <a:hlinkClick r:id="rId2"/>
          </p:cNvPr>
          <p:cNvPicPr>
            <a:picLocks noGrp="1"/>
          </p:cNvPicPr>
          <p:nvPr>
            <p:ph sz="quarter" idx="2"/>
          </p:nvPr>
        </p:nvPicPr>
        <p:blipFill>
          <a:blip r:embed="rId3" cstate="print"/>
          <a:stretch>
            <a:fillRect/>
          </a:stretch>
        </p:blipFill>
        <p:spPr bwMode="auto">
          <a:xfrm>
            <a:off x="642911" y="2362200"/>
            <a:ext cx="3170358" cy="3763963"/>
          </a:xfrm>
          <a:prstGeom prst="rect">
            <a:avLst/>
          </a:prstGeom>
          <a:noFill/>
          <a:ln w="9525">
            <a:noFill/>
            <a:miter lim="800000"/>
            <a:headEnd/>
            <a:tailEnd/>
          </a:ln>
        </p:spPr>
      </p:pic>
      <p:pic>
        <p:nvPicPr>
          <p:cNvPr id="5" name="Symbol zastępczy zawartości 4" descr="http://upload.wikimedia.org/wikipedia/commons/thumb/2/2d/Plakat_plebiscyt.jpg/230px-Plakat_plebiscyt.jpg">
            <a:hlinkClick r:id="rId4"/>
          </p:cNvPr>
          <p:cNvPicPr>
            <a:picLocks noGrp="1"/>
          </p:cNvPicPr>
          <p:nvPr>
            <p:ph sz="quarter" idx="4"/>
          </p:nvPr>
        </p:nvPicPr>
        <p:blipFill>
          <a:blip r:embed="rId5" cstate="print"/>
          <a:stretch>
            <a:fillRect/>
          </a:stretch>
        </p:blipFill>
        <p:spPr bwMode="auto">
          <a:xfrm>
            <a:off x="4714876" y="2357430"/>
            <a:ext cx="3571900" cy="378621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a:xfrm>
            <a:off x="457200" y="285728"/>
            <a:ext cx="8229600" cy="6023632"/>
          </a:xfrm>
        </p:spPr>
        <p:txBody>
          <a:bodyPr>
            <a:normAutofit/>
          </a:bodyPr>
          <a:lstStyle/>
          <a:p>
            <a:pPr marL="651510" indent="-514350">
              <a:buNone/>
            </a:pPr>
            <a:endParaRPr lang="pl-PL" sz="2400" dirty="0" smtClean="0"/>
          </a:p>
          <a:p>
            <a:pPr marL="651510" indent="-514350">
              <a:buNone/>
            </a:pPr>
            <a:r>
              <a:rPr lang="pl-PL" sz="2400" dirty="0" smtClean="0">
                <a:solidFill>
                  <a:schemeClr val="accent1">
                    <a:lumMod val="60000"/>
                    <a:lumOff val="40000"/>
                  </a:schemeClr>
                </a:solidFill>
              </a:rPr>
              <a:t>20  marca  1921  roku  na  mocy  artykułu  88  traktatu  wersalskiego  rozpoczął  się  plebiscyt  górnośląski,  który  objął  swym  zasięgiem  gminy  Górnego  Śląska  w  powiatach: bytomskim, katowickim, gliwickim, tarnogórskim, rybnickim, pszczyńskim, strzeleckim, opolskim, lublinieckim, kozielskim, kluczborskim, głubczyckim i części powiatu prudnickiego.</a:t>
            </a:r>
          </a:p>
          <a:p>
            <a:pPr marL="651510" indent="-514350">
              <a:buNone/>
            </a:pPr>
            <a:endParaRPr lang="pl-PL" sz="2400" dirty="0" smtClean="0">
              <a:solidFill>
                <a:schemeClr val="accent1">
                  <a:lumMod val="60000"/>
                  <a:lumOff val="40000"/>
                </a:schemeClr>
              </a:solidFill>
            </a:endParaRPr>
          </a:p>
          <a:p>
            <a:pPr marL="651510" indent="-514350">
              <a:buNone/>
            </a:pPr>
            <a:r>
              <a:rPr lang="pl-PL" sz="2400" dirty="0" smtClean="0">
                <a:solidFill>
                  <a:schemeClr val="accent1">
                    <a:lumMod val="60000"/>
                    <a:lumOff val="40000"/>
                  </a:schemeClr>
                </a:solidFill>
              </a:rPr>
              <a:t>W głosowaniu  udział  wzięło </a:t>
            </a:r>
            <a:r>
              <a:rPr lang="pl-PL" sz="2400" b="1" u="sng" dirty="0" smtClean="0">
                <a:solidFill>
                  <a:schemeClr val="accent1">
                    <a:lumMod val="60000"/>
                    <a:lumOff val="40000"/>
                  </a:schemeClr>
                </a:solidFill>
              </a:rPr>
              <a:t>1  190  846  </a:t>
            </a:r>
            <a:r>
              <a:rPr lang="pl-PL" sz="2400" dirty="0" smtClean="0">
                <a:solidFill>
                  <a:schemeClr val="accent1">
                    <a:lumMod val="60000"/>
                    <a:lumOff val="40000"/>
                  </a:schemeClr>
                </a:solidFill>
              </a:rPr>
              <a:t>uprawnionych.</a:t>
            </a:r>
          </a:p>
          <a:p>
            <a:pPr marL="651510" indent="-514350">
              <a:buNone/>
            </a:pPr>
            <a:endParaRPr lang="pl-PL" sz="2400" dirty="0" smtClean="0">
              <a:solidFill>
                <a:schemeClr val="accent1">
                  <a:lumMod val="60000"/>
                  <a:lumOff val="40000"/>
                </a:schemeClr>
              </a:solidFill>
            </a:endParaRPr>
          </a:p>
          <a:p>
            <a:pPr marL="651510" indent="-514350">
              <a:buNone/>
            </a:pPr>
            <a:r>
              <a:rPr lang="pl-PL" sz="2400" dirty="0" smtClean="0">
                <a:solidFill>
                  <a:schemeClr val="accent1">
                    <a:lumMod val="60000"/>
                    <a:lumOff val="40000"/>
                  </a:schemeClr>
                </a:solidFill>
              </a:rPr>
              <a:t>Na  obszarze  plebiscytowym  za  Polską  opowiedziało  się  560  obwodów  gminnych  oraz  112  obwodów  dworskich. Za  Niemcami  604  obwody  gminne  oraz  233  obwody  dworskie.</a:t>
            </a:r>
            <a:endParaRPr lang="pl-PL" sz="2400" dirty="0">
              <a:solidFill>
                <a:schemeClr val="accent1">
                  <a:lumMod val="60000"/>
                  <a:lumOff val="40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4" name="Symbol zastępczy tekstu 3"/>
          <p:cNvSpPr>
            <a:spLocks noGrp="1"/>
          </p:cNvSpPr>
          <p:nvPr>
            <p:ph type="body" idx="2"/>
          </p:nvPr>
        </p:nvSpPr>
        <p:spPr/>
        <p:txBody>
          <a:bodyPr/>
          <a:lstStyle/>
          <a:p>
            <a:endParaRPr lang="pl-PL" dirty="0" smtClean="0"/>
          </a:p>
          <a:p>
            <a:endParaRPr lang="pl-PL" dirty="0" smtClean="0"/>
          </a:p>
          <a:p>
            <a:endParaRPr lang="pl-PL" dirty="0" smtClean="0"/>
          </a:p>
          <a:p>
            <a:endParaRPr lang="pl-PL" dirty="0" smtClean="0"/>
          </a:p>
          <a:p>
            <a:endParaRPr lang="pl-PL" dirty="0" smtClean="0"/>
          </a:p>
          <a:p>
            <a:endParaRPr lang="pl-PL" dirty="0" smtClean="0"/>
          </a:p>
          <a:p>
            <a:r>
              <a:rPr lang="pl-PL" sz="3200" dirty="0" smtClean="0"/>
              <a:t>Obszar plebiscytu</a:t>
            </a:r>
            <a:endParaRPr lang="pl-PL" sz="3200" dirty="0"/>
          </a:p>
        </p:txBody>
      </p:sp>
      <p:pic>
        <p:nvPicPr>
          <p:cNvPr id="5" name="Symbol zastępczy zawartości 4"/>
          <p:cNvPicPr>
            <a:picLocks noGrp="1"/>
          </p:cNvPicPr>
          <p:nvPr>
            <p:ph sz="half" idx="1"/>
          </p:nvPr>
        </p:nvPicPr>
        <p:blipFill>
          <a:blip r:embed="rId2" cstate="print">
            <a:lum bright="-10000" contrast="10000"/>
          </a:blip>
          <a:srcRect/>
          <a:stretch>
            <a:fillRect/>
          </a:stretch>
        </p:blipFill>
        <p:spPr bwMode="auto">
          <a:xfrm>
            <a:off x="4214810" y="1214422"/>
            <a:ext cx="4143404" cy="4214842"/>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Czynniki  mające  wp</a:t>
            </a:r>
            <a:r>
              <a:rPr lang="pl-PL" dirty="0" smtClean="0">
                <a:latin typeface="Book Antiqua"/>
              </a:rPr>
              <a:t>ływ  na  wynik plebiscytu</a:t>
            </a:r>
            <a:endParaRPr lang="pl-PL" dirty="0"/>
          </a:p>
        </p:txBody>
      </p:sp>
      <p:sp>
        <p:nvSpPr>
          <p:cNvPr id="3" name="Symbol zastępczy zawartości 2"/>
          <p:cNvSpPr>
            <a:spLocks noGrp="1"/>
          </p:cNvSpPr>
          <p:nvPr>
            <p:ph idx="1"/>
          </p:nvPr>
        </p:nvSpPr>
        <p:spPr/>
        <p:txBody>
          <a:bodyPr>
            <a:normAutofit/>
          </a:bodyPr>
          <a:lstStyle/>
          <a:p>
            <a:pPr>
              <a:buFont typeface="Wingdings" pitchFamily="2" charset="2"/>
              <a:buChar char="q"/>
            </a:pPr>
            <a:r>
              <a:rPr lang="pl-PL" sz="2400" dirty="0" smtClean="0">
                <a:solidFill>
                  <a:schemeClr val="accent1">
                    <a:lumMod val="60000"/>
                    <a:lumOff val="40000"/>
                  </a:schemeClr>
                </a:solidFill>
              </a:rPr>
              <a:t>niemiecki terror</a:t>
            </a:r>
          </a:p>
          <a:p>
            <a:pPr>
              <a:buFont typeface="Wingdings" pitchFamily="2" charset="2"/>
              <a:buChar char="q"/>
            </a:pPr>
            <a:r>
              <a:rPr lang="pl-PL" sz="2400" dirty="0" smtClean="0">
                <a:solidFill>
                  <a:schemeClr val="accent1">
                    <a:lumMod val="60000"/>
                    <a:lumOff val="40000"/>
                  </a:schemeClr>
                </a:solidFill>
              </a:rPr>
              <a:t>sprowadzenie emigrantów g</a:t>
            </a:r>
            <a:r>
              <a:rPr lang="pl-PL" sz="2400" dirty="0" smtClean="0">
                <a:solidFill>
                  <a:schemeClr val="accent1">
                    <a:lumMod val="60000"/>
                    <a:lumOff val="40000"/>
                  </a:schemeClr>
                </a:solidFill>
                <a:latin typeface="Book Antiqua"/>
              </a:rPr>
              <a:t>łosujących za Niemcami</a:t>
            </a:r>
          </a:p>
          <a:p>
            <a:pPr>
              <a:buFont typeface="Wingdings" pitchFamily="2" charset="2"/>
              <a:buChar char="q"/>
            </a:pPr>
            <a:r>
              <a:rPr lang="pl-PL" sz="2400" dirty="0" smtClean="0">
                <a:solidFill>
                  <a:schemeClr val="accent1">
                    <a:lumMod val="60000"/>
                    <a:lumOff val="40000"/>
                  </a:schemeClr>
                </a:solidFill>
                <a:latin typeface="Book Antiqua"/>
              </a:rPr>
              <a:t>plebiscyt przeprowadzony w obrębie państwa niemieckiego</a:t>
            </a:r>
          </a:p>
          <a:p>
            <a:pPr>
              <a:buFont typeface="Wingdings" pitchFamily="2" charset="2"/>
              <a:buChar char="q"/>
            </a:pPr>
            <a:r>
              <a:rPr lang="pl-PL" sz="2400" dirty="0" smtClean="0">
                <a:solidFill>
                  <a:schemeClr val="accent1">
                    <a:lumMod val="60000"/>
                    <a:lumOff val="40000"/>
                  </a:schemeClr>
                </a:solidFill>
                <a:latin typeface="Book Antiqua"/>
              </a:rPr>
              <a:t>parafie obsadzone proniemiecko nastawionymi księżmi</a:t>
            </a:r>
          </a:p>
          <a:p>
            <a:pPr>
              <a:buFont typeface="Wingdings" pitchFamily="2" charset="2"/>
              <a:buChar char="q"/>
            </a:pPr>
            <a:r>
              <a:rPr lang="pl-PL" sz="2400" dirty="0" smtClean="0">
                <a:solidFill>
                  <a:schemeClr val="accent1">
                    <a:lumMod val="60000"/>
                    <a:lumOff val="40000"/>
                  </a:schemeClr>
                </a:solidFill>
                <a:latin typeface="Book Antiqua"/>
              </a:rPr>
              <a:t>nasilona propaganda proniemiecka</a:t>
            </a:r>
          </a:p>
          <a:p>
            <a:pPr>
              <a:buFont typeface="Wingdings" pitchFamily="2" charset="2"/>
              <a:buChar char="q"/>
            </a:pPr>
            <a:r>
              <a:rPr lang="pl-PL" sz="2400" dirty="0" smtClean="0">
                <a:solidFill>
                  <a:schemeClr val="accent1">
                    <a:lumMod val="60000"/>
                    <a:lumOff val="40000"/>
                  </a:schemeClr>
                </a:solidFill>
                <a:latin typeface="Book Antiqua"/>
              </a:rPr>
              <a:t>propaganda o granicy na Odrze  bez  względu  na  wynik  plebiscytu</a:t>
            </a:r>
            <a:endParaRPr lang="pl-PL" sz="2400" dirty="0">
              <a:solidFill>
                <a:schemeClr val="accent1">
                  <a:lumMod val="60000"/>
                  <a:lumOff val="40000"/>
                </a:schemeClr>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sz="half" idx="1"/>
          </p:nvPr>
        </p:nvSpPr>
        <p:spPr>
          <a:xfrm>
            <a:off x="457200" y="285728"/>
            <a:ext cx="4038600" cy="5840435"/>
          </a:xfrm>
        </p:spPr>
        <p:txBody>
          <a:bodyPr>
            <a:normAutofit/>
          </a:bodyPr>
          <a:lstStyle/>
          <a:p>
            <a:pPr>
              <a:buNone/>
            </a:pPr>
            <a:r>
              <a:rPr lang="pl-PL" sz="2800" smtClean="0">
                <a:solidFill>
                  <a:schemeClr val="accent1">
                    <a:lumMod val="60000"/>
                    <a:lumOff val="40000"/>
                  </a:schemeClr>
                </a:solidFill>
              </a:rPr>
              <a:t>Przedstawiciele  </a:t>
            </a:r>
            <a:r>
              <a:rPr lang="pl-PL" sz="2800" dirty="0" smtClean="0">
                <a:solidFill>
                  <a:schemeClr val="accent1">
                    <a:lumMod val="60000"/>
                    <a:lumOff val="40000"/>
                  </a:schemeClr>
                </a:solidFill>
              </a:rPr>
              <a:t>Wielkiej Brytanii i W</a:t>
            </a:r>
            <a:r>
              <a:rPr lang="pl-PL" sz="2800" dirty="0" smtClean="0">
                <a:solidFill>
                  <a:schemeClr val="accent1">
                    <a:lumMod val="60000"/>
                    <a:lumOff val="40000"/>
                  </a:schemeClr>
                </a:solidFill>
                <a:latin typeface="Book Antiqua"/>
              </a:rPr>
              <a:t>łoch  zaproponowali  objęcie  przez  Polskę  jedynie  części  Śląska,  zaś  resztę  wraz  z  największym  przemysłem  zaproponowano  Niemcom.  </a:t>
            </a:r>
            <a:endParaRPr lang="pl-PL" sz="2800" dirty="0">
              <a:solidFill>
                <a:schemeClr val="accent1">
                  <a:lumMod val="60000"/>
                  <a:lumOff val="40000"/>
                </a:schemeClr>
              </a:solidFill>
            </a:endParaRPr>
          </a:p>
        </p:txBody>
      </p:sp>
      <p:sp>
        <p:nvSpPr>
          <p:cNvPr id="4" name="Symbol zastępczy zawartości 3"/>
          <p:cNvSpPr>
            <a:spLocks noGrp="1"/>
          </p:cNvSpPr>
          <p:nvPr>
            <p:ph sz="half" idx="2"/>
          </p:nvPr>
        </p:nvSpPr>
        <p:spPr>
          <a:xfrm>
            <a:off x="4648200" y="214290"/>
            <a:ext cx="4038600" cy="5911873"/>
          </a:xfrm>
        </p:spPr>
        <p:txBody>
          <a:bodyPr>
            <a:normAutofit/>
          </a:bodyPr>
          <a:lstStyle/>
          <a:p>
            <a:pPr>
              <a:buNone/>
            </a:pPr>
            <a:r>
              <a:rPr lang="pl-PL" sz="2800" dirty="0" smtClean="0">
                <a:solidFill>
                  <a:schemeClr val="accent1">
                    <a:lumMod val="60000"/>
                    <a:lumOff val="40000"/>
                  </a:schemeClr>
                </a:solidFill>
              </a:rPr>
              <a:t>Odmienny podzia</a:t>
            </a:r>
            <a:r>
              <a:rPr lang="pl-PL" sz="2800" dirty="0" smtClean="0">
                <a:solidFill>
                  <a:schemeClr val="accent1">
                    <a:lumMod val="60000"/>
                    <a:lumOff val="40000"/>
                  </a:schemeClr>
                </a:solidFill>
                <a:latin typeface="Book Antiqua"/>
              </a:rPr>
              <a:t>ł  zaproponowali  Francuzi,  którzy  uznali, że  Polsce należy  przyznać  wszystkie wschodnie powiaty Górnego Śląska razem z całym okręgiem przemysłowym.</a:t>
            </a:r>
          </a:p>
          <a:p>
            <a:pPr>
              <a:buNone/>
            </a:pPr>
            <a:r>
              <a:rPr lang="pl-PL" sz="2800" dirty="0" smtClean="0">
                <a:solidFill>
                  <a:schemeClr val="accent1">
                    <a:lumMod val="60000"/>
                    <a:lumOff val="40000"/>
                  </a:schemeClr>
                </a:solidFill>
                <a:latin typeface="Book Antiqua"/>
              </a:rPr>
              <a:t>Kompromisu nie osiągnięto.</a:t>
            </a:r>
            <a:endParaRPr lang="pl-PL" sz="2800" dirty="0">
              <a:solidFill>
                <a:schemeClr val="accent1">
                  <a:lumMod val="60000"/>
                  <a:lumOff val="40000"/>
                </a:schemeClr>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p:txBody>
          <a:bodyPr/>
          <a:lstStyle/>
          <a:p>
            <a:endParaRPr lang="pl-PL"/>
          </a:p>
        </p:txBody>
      </p:sp>
      <p:sp>
        <p:nvSpPr>
          <p:cNvPr id="3" name="Symbol zastępczy zawartości 2"/>
          <p:cNvSpPr>
            <a:spLocks noGrp="1"/>
          </p:cNvSpPr>
          <p:nvPr>
            <p:ph sz="half" idx="1"/>
          </p:nvPr>
        </p:nvSpPr>
        <p:spPr/>
        <p:txBody>
          <a:bodyPr>
            <a:normAutofit fontScale="62500" lnSpcReduction="20000"/>
          </a:bodyPr>
          <a:lstStyle/>
          <a:p>
            <a:pPr>
              <a:buNone/>
            </a:pPr>
            <a:r>
              <a:rPr lang="pl-PL" dirty="0" smtClean="0">
                <a:solidFill>
                  <a:schemeClr val="accent1">
                    <a:lumMod val="60000"/>
                    <a:lumOff val="40000"/>
                  </a:schemeClr>
                </a:solidFill>
              </a:rPr>
              <a:t>Przewodniczący Komisji Międzysojuszniczej przesłał Radzie Najwyższej w dniu 30 kwietnia 1921 wykluczające się projekty: proniemiecki - projekt angielsko/włoski i propolski projekt francuski.</a:t>
            </a:r>
          </a:p>
          <a:p>
            <a:pPr>
              <a:buNone/>
            </a:pPr>
            <a:r>
              <a:rPr lang="pl-PL" dirty="0" smtClean="0">
                <a:solidFill>
                  <a:schemeClr val="accent1">
                    <a:lumMod val="60000"/>
                    <a:lumOff val="40000"/>
                  </a:schemeClr>
                </a:solidFill>
              </a:rPr>
              <a:t>Plany te, za sprawą Wojciecha Korfantego, polskiego komisarza w Komisji Międzysojuszniczej, przedostały się do opinii publicznej. Wywołało to najpierw gigantyczną falę strajków, w których udział wzięło prawie 190 tys. Ślązaków oraz polską interwencję dyplomatyczną, w trakcie której, na podstawie wyników plebiscytu, zaproponowano podział Górnego Śląska wzdłuż Linii Korfantego w większości zgodnej z propozycją gen. Henri </a:t>
            </a:r>
            <a:r>
              <a:rPr lang="pl-PL" dirty="0" err="1" smtClean="0">
                <a:solidFill>
                  <a:schemeClr val="accent1">
                    <a:lumMod val="60000"/>
                    <a:lumOff val="40000"/>
                  </a:schemeClr>
                </a:solidFill>
              </a:rPr>
              <a:t>Le</a:t>
            </a:r>
            <a:r>
              <a:rPr lang="pl-PL" dirty="0" smtClean="0">
                <a:solidFill>
                  <a:schemeClr val="accent1">
                    <a:lumMod val="60000"/>
                    <a:lumOff val="40000"/>
                  </a:schemeClr>
                </a:solidFill>
              </a:rPr>
              <a:t> Ronda.</a:t>
            </a:r>
            <a:endParaRPr lang="pl-PL" dirty="0">
              <a:solidFill>
                <a:schemeClr val="accent1">
                  <a:lumMod val="60000"/>
                  <a:lumOff val="40000"/>
                </a:schemeClr>
              </a:solidFill>
            </a:endParaRPr>
          </a:p>
        </p:txBody>
      </p:sp>
      <p:pic>
        <p:nvPicPr>
          <p:cNvPr id="6" name="Symbol zastępczy zawartości 5" descr="http://upload.wikimedia.org/wikipedia/commons/thumb/6/63/Granice_1921_slask_1.png/250px-Granice_1921_slask_1.png">
            <a:hlinkClick r:id="rId2"/>
          </p:cNvPr>
          <p:cNvPicPr>
            <a:picLocks noGrp="1"/>
          </p:cNvPicPr>
          <p:nvPr>
            <p:ph sz="half" idx="2"/>
          </p:nvPr>
        </p:nvPicPr>
        <p:blipFill>
          <a:blip r:embed="rId3" cstate="print"/>
          <a:srcRect/>
          <a:stretch>
            <a:fillRect/>
          </a:stretch>
        </p:blipFill>
        <p:spPr bwMode="auto">
          <a:xfrm>
            <a:off x="5000628" y="1500174"/>
            <a:ext cx="3714775" cy="471490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III  POWSTANIE  ŚLĄSKIE</a:t>
            </a:r>
            <a:br>
              <a:rPr lang="pl-PL" dirty="0" smtClean="0"/>
            </a:br>
            <a:r>
              <a:rPr lang="pl-PL" dirty="0" smtClean="0"/>
              <a:t>3  MAJA  1921</a:t>
            </a:r>
            <a:endParaRPr lang="pl-PL" dirty="0"/>
          </a:p>
        </p:txBody>
      </p:sp>
      <p:sp>
        <p:nvSpPr>
          <p:cNvPr id="6" name="Symbol zastępczy zawartości 5"/>
          <p:cNvSpPr>
            <a:spLocks noGrp="1"/>
          </p:cNvSpPr>
          <p:nvPr>
            <p:ph idx="1"/>
          </p:nvPr>
        </p:nvSpPr>
        <p:spPr/>
        <p:txBody>
          <a:bodyPr/>
          <a:lstStyle/>
          <a:p>
            <a:pPr>
              <a:buNone/>
            </a:pPr>
            <a:endParaRPr lang="pl-PL" dirty="0" smtClean="0"/>
          </a:p>
          <a:p>
            <a:pPr>
              <a:buNone/>
            </a:pPr>
            <a:endParaRPr lang="pl-PL" dirty="0" smtClean="0"/>
          </a:p>
          <a:p>
            <a:pPr>
              <a:buNone/>
            </a:pPr>
            <a:r>
              <a:rPr lang="pl-PL" dirty="0" smtClean="0">
                <a:solidFill>
                  <a:schemeClr val="accent1">
                    <a:lumMod val="60000"/>
                    <a:lumOff val="40000"/>
                  </a:schemeClr>
                </a:solidFill>
              </a:rPr>
              <a:t>W  związku  z  niekorzystnymi  postanowieniami na  podstawie  wyników  plebiscytu dla  Polaków  Wojciech  Korfanty  wbrew  zakazowi  Warszawy  wyda</a:t>
            </a:r>
            <a:r>
              <a:rPr lang="pl-PL" dirty="0" smtClean="0">
                <a:solidFill>
                  <a:schemeClr val="accent1">
                    <a:lumMod val="60000"/>
                    <a:lumOff val="40000"/>
                  </a:schemeClr>
                </a:solidFill>
                <a:latin typeface="Book Antiqua"/>
              </a:rPr>
              <a:t>ł  rozkaz  rozpoczęcia  powstania,  które  wybuchło  w  nocy  z  2  na  3  maja  1921 roku.</a:t>
            </a:r>
            <a:endParaRPr lang="pl-PL" dirty="0">
              <a:solidFill>
                <a:schemeClr val="accent1">
                  <a:lumMod val="60000"/>
                  <a:lumOff val="40000"/>
                </a:schemeClr>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sz="half" idx="1"/>
          </p:nvPr>
        </p:nvSpPr>
        <p:spPr/>
        <p:txBody>
          <a:bodyPr/>
          <a:lstStyle/>
          <a:p>
            <a:pPr>
              <a:buNone/>
            </a:pPr>
            <a:endParaRPr lang="pl-PL" dirty="0" smtClean="0">
              <a:solidFill>
                <a:schemeClr val="accent1">
                  <a:lumMod val="60000"/>
                  <a:lumOff val="40000"/>
                </a:schemeClr>
              </a:solidFill>
            </a:endParaRPr>
          </a:p>
          <a:p>
            <a:pPr>
              <a:buNone/>
            </a:pPr>
            <a:endParaRPr lang="pl-PL" dirty="0" smtClean="0">
              <a:solidFill>
                <a:schemeClr val="accent1">
                  <a:lumMod val="60000"/>
                  <a:lumOff val="40000"/>
                </a:schemeClr>
              </a:solidFill>
            </a:endParaRPr>
          </a:p>
          <a:p>
            <a:pPr algn="r">
              <a:buNone/>
            </a:pPr>
            <a:r>
              <a:rPr lang="pl-PL" b="1" dirty="0" smtClean="0">
                <a:solidFill>
                  <a:schemeClr val="accent1">
                    <a:lumMod val="60000"/>
                    <a:lumOff val="40000"/>
                  </a:schemeClr>
                </a:solidFill>
              </a:rPr>
              <a:t>WOJCIECH KORFANTY </a:t>
            </a:r>
          </a:p>
          <a:p>
            <a:pPr algn="ctr">
              <a:buNone/>
            </a:pPr>
            <a:endParaRPr lang="pl-PL" dirty="0" smtClean="0">
              <a:solidFill>
                <a:schemeClr val="accent1">
                  <a:lumMod val="60000"/>
                  <a:lumOff val="40000"/>
                </a:schemeClr>
              </a:solidFill>
            </a:endParaRPr>
          </a:p>
          <a:p>
            <a:pPr algn="ctr">
              <a:buNone/>
            </a:pPr>
            <a:r>
              <a:rPr lang="pl-PL" dirty="0" smtClean="0">
                <a:solidFill>
                  <a:schemeClr val="accent1">
                    <a:lumMod val="60000"/>
                    <a:lumOff val="40000"/>
                  </a:schemeClr>
                </a:solidFill>
              </a:rPr>
              <a:t>Przywódca III powstania i polski komisarz       w Komisji Międzysojuszniczej.</a:t>
            </a:r>
            <a:endParaRPr lang="pl-PL" dirty="0">
              <a:solidFill>
                <a:schemeClr val="accent1">
                  <a:lumMod val="60000"/>
                  <a:lumOff val="40000"/>
                </a:schemeClr>
              </a:solidFill>
            </a:endParaRPr>
          </a:p>
        </p:txBody>
      </p:sp>
      <p:pic>
        <p:nvPicPr>
          <p:cNvPr id="5" name="Picture 2"/>
          <p:cNvPicPr>
            <a:picLocks noGrp="1" noChangeAspect="1" noChangeArrowheads="1"/>
          </p:cNvPicPr>
          <p:nvPr>
            <p:ph sz="half" idx="2"/>
          </p:nvPr>
        </p:nvPicPr>
        <p:blipFill>
          <a:blip r:embed="rId2" cstate="print"/>
          <a:srcRect/>
          <a:stretch>
            <a:fillRect/>
          </a:stretch>
        </p:blipFill>
        <p:spPr bwMode="auto">
          <a:xfrm>
            <a:off x="5429256" y="2071678"/>
            <a:ext cx="2786082" cy="335758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p:cNvSpPr>
            <a:spLocks noGrp="1"/>
          </p:cNvSpPr>
          <p:nvPr>
            <p:ph type="title"/>
          </p:nvPr>
        </p:nvSpPr>
        <p:spPr/>
        <p:txBody>
          <a:bodyPr/>
          <a:lstStyle/>
          <a:p>
            <a:endParaRPr lang="pl-PL"/>
          </a:p>
        </p:txBody>
      </p:sp>
      <p:sp>
        <p:nvSpPr>
          <p:cNvPr id="7" name="Symbol zastępczy tekstu 6"/>
          <p:cNvSpPr>
            <a:spLocks noGrp="1"/>
          </p:cNvSpPr>
          <p:nvPr>
            <p:ph type="body" idx="1"/>
          </p:nvPr>
        </p:nvSpPr>
        <p:spPr/>
        <p:txBody>
          <a:bodyPr/>
          <a:lstStyle/>
          <a:p>
            <a:endParaRPr lang="pl-PL"/>
          </a:p>
        </p:txBody>
      </p:sp>
      <p:sp>
        <p:nvSpPr>
          <p:cNvPr id="8" name="Symbol zastępczy tekstu 7"/>
          <p:cNvSpPr>
            <a:spLocks noGrp="1"/>
          </p:cNvSpPr>
          <p:nvPr>
            <p:ph type="body" sz="half" idx="3"/>
          </p:nvPr>
        </p:nvSpPr>
        <p:spPr/>
        <p:txBody>
          <a:bodyPr>
            <a:normAutofit lnSpcReduction="10000"/>
          </a:bodyPr>
          <a:lstStyle/>
          <a:p>
            <a:pPr algn="ctr"/>
            <a:r>
              <a:rPr lang="pl-PL" b="1" dirty="0" smtClean="0">
                <a:solidFill>
                  <a:schemeClr val="accent1">
                    <a:lumMod val="60000"/>
                    <a:lumOff val="40000"/>
                  </a:schemeClr>
                </a:solidFill>
              </a:rPr>
              <a:t>Pociąg pancerny </a:t>
            </a:r>
            <a:r>
              <a:rPr lang="pl-PL" b="1" dirty="0" err="1" smtClean="0">
                <a:solidFill>
                  <a:schemeClr val="accent1">
                    <a:lumMod val="60000"/>
                    <a:lumOff val="40000"/>
                  </a:schemeClr>
                </a:solidFill>
              </a:rPr>
              <a:t>„korfant</a:t>
            </a:r>
            <a:r>
              <a:rPr lang="pl-PL" b="1" dirty="0" smtClean="0">
                <a:solidFill>
                  <a:schemeClr val="accent1">
                    <a:lumMod val="60000"/>
                    <a:lumOff val="40000"/>
                  </a:schemeClr>
                </a:solidFill>
              </a:rPr>
              <a:t>y”</a:t>
            </a:r>
            <a:endParaRPr lang="pl-PL" b="1" dirty="0">
              <a:solidFill>
                <a:schemeClr val="accent1">
                  <a:lumMod val="60000"/>
                  <a:lumOff val="40000"/>
                </a:schemeClr>
              </a:solidFill>
            </a:endParaRPr>
          </a:p>
        </p:txBody>
      </p:sp>
      <p:sp>
        <p:nvSpPr>
          <p:cNvPr id="3" name="Symbol zastępczy zawartości 2"/>
          <p:cNvSpPr>
            <a:spLocks noGrp="1"/>
          </p:cNvSpPr>
          <p:nvPr>
            <p:ph sz="quarter" idx="2"/>
          </p:nvPr>
        </p:nvSpPr>
        <p:spPr>
          <a:xfrm>
            <a:off x="457200" y="285728"/>
            <a:ext cx="4040188" cy="5840435"/>
          </a:xfrm>
        </p:spPr>
        <p:txBody>
          <a:bodyPr>
            <a:normAutofit fontScale="77500" lnSpcReduction="20000"/>
          </a:bodyPr>
          <a:lstStyle/>
          <a:p>
            <a:pPr>
              <a:buNone/>
            </a:pPr>
            <a:endParaRPr lang="pl-PL" sz="2000" dirty="0" smtClean="0">
              <a:solidFill>
                <a:schemeClr val="accent1">
                  <a:lumMod val="60000"/>
                  <a:lumOff val="40000"/>
                </a:schemeClr>
              </a:solidFill>
              <a:latin typeface="Bauhaus 93" pitchFamily="82" charset="0"/>
            </a:endParaRPr>
          </a:p>
          <a:p>
            <a:pPr>
              <a:buNone/>
            </a:pPr>
            <a:endParaRPr lang="pl-PL" sz="2000" dirty="0" smtClean="0">
              <a:solidFill>
                <a:schemeClr val="accent1">
                  <a:lumMod val="60000"/>
                  <a:lumOff val="40000"/>
                </a:schemeClr>
              </a:solidFill>
              <a:latin typeface="Bauhaus 93" pitchFamily="82" charset="0"/>
            </a:endParaRPr>
          </a:p>
          <a:p>
            <a:pPr>
              <a:buNone/>
            </a:pPr>
            <a:r>
              <a:rPr lang="pl-PL" sz="3200" dirty="0" smtClean="0">
                <a:solidFill>
                  <a:schemeClr val="accent1">
                    <a:lumMod val="60000"/>
                    <a:lumOff val="40000"/>
                  </a:schemeClr>
                </a:solidFill>
                <a:latin typeface="Berlin Sans FB" pitchFamily="34" charset="0"/>
              </a:rPr>
              <a:t>III powstanie śląskie wybuchło w nocy z 2 na 3 maja 1921 r. i było największym zrywem powstańczym Ślązaków w XX wieku. W jego trakcie powstańcy opanowali obszar prawie do Linii po czym nastąpił kontratak niemiecki, ustabilizowanie frontu i zawieszenie broni. Rząd polski ponownie nie poparł zdecydowanie powstania.</a:t>
            </a:r>
            <a:endParaRPr lang="pl-PL" sz="3200" dirty="0">
              <a:solidFill>
                <a:schemeClr val="accent1">
                  <a:lumMod val="60000"/>
                  <a:lumOff val="40000"/>
                </a:schemeClr>
              </a:solidFill>
              <a:latin typeface="Berlin Sans FB" pitchFamily="34" charset="0"/>
            </a:endParaRPr>
          </a:p>
        </p:txBody>
      </p:sp>
      <p:pic>
        <p:nvPicPr>
          <p:cNvPr id="5" name="Symbol zastępczy zawartości 4"/>
          <p:cNvPicPr>
            <a:picLocks noGrp="1"/>
          </p:cNvPicPr>
          <p:nvPr>
            <p:ph sz="quarter" idx="4"/>
          </p:nvPr>
        </p:nvPicPr>
        <p:blipFill>
          <a:blip r:embed="rId2" cstate="print"/>
          <a:stretch>
            <a:fillRect/>
          </a:stretch>
        </p:blipFill>
        <p:spPr bwMode="auto">
          <a:xfrm>
            <a:off x="5143504" y="2643182"/>
            <a:ext cx="3429024" cy="271464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ytuł 7"/>
          <p:cNvSpPr>
            <a:spLocks noGrp="1"/>
          </p:cNvSpPr>
          <p:nvPr>
            <p:ph type="title"/>
          </p:nvPr>
        </p:nvSpPr>
        <p:spPr/>
        <p:txBody>
          <a:bodyPr/>
          <a:lstStyle/>
          <a:p>
            <a:endParaRPr lang="pl-PL"/>
          </a:p>
        </p:txBody>
      </p:sp>
      <p:sp>
        <p:nvSpPr>
          <p:cNvPr id="3" name="Symbol zastępczy zawartości 2"/>
          <p:cNvSpPr>
            <a:spLocks noGrp="1"/>
          </p:cNvSpPr>
          <p:nvPr>
            <p:ph sz="half" idx="1"/>
          </p:nvPr>
        </p:nvSpPr>
        <p:spPr>
          <a:xfrm>
            <a:off x="457200" y="285728"/>
            <a:ext cx="4038600" cy="6286544"/>
          </a:xfrm>
        </p:spPr>
        <p:txBody>
          <a:bodyPr>
            <a:normAutofit fontScale="70000" lnSpcReduction="20000"/>
          </a:bodyPr>
          <a:lstStyle/>
          <a:p>
            <a:pPr>
              <a:buNone/>
            </a:pPr>
            <a:endParaRPr lang="pl-PL" dirty="0" smtClean="0">
              <a:solidFill>
                <a:schemeClr val="accent1">
                  <a:lumMod val="60000"/>
                  <a:lumOff val="40000"/>
                </a:schemeClr>
              </a:solidFill>
              <a:latin typeface="Berlin Sans FB" pitchFamily="34" charset="0"/>
            </a:endParaRPr>
          </a:p>
          <a:p>
            <a:pPr>
              <a:buNone/>
            </a:pPr>
            <a:endParaRPr lang="pl-PL" dirty="0" smtClean="0">
              <a:solidFill>
                <a:schemeClr val="accent1">
                  <a:lumMod val="60000"/>
                  <a:lumOff val="40000"/>
                </a:schemeClr>
              </a:solidFill>
              <a:latin typeface="Berlin Sans FB" pitchFamily="34" charset="0"/>
            </a:endParaRPr>
          </a:p>
          <a:p>
            <a:pPr>
              <a:buNone/>
            </a:pPr>
            <a:r>
              <a:rPr lang="pl-PL" dirty="0" smtClean="0">
                <a:solidFill>
                  <a:schemeClr val="accent1">
                    <a:lumMod val="60000"/>
                    <a:lumOff val="40000"/>
                  </a:schemeClr>
                </a:solidFill>
                <a:latin typeface="Berlin Sans FB" pitchFamily="34" charset="0"/>
              </a:rPr>
              <a:t>III powstanie, pod wodzą Wojciecha Korfantego, miało na celu poprawę niekorzystnego dla Polaków wyniku Plebiscytu na Górnym Śląsku. Na mocy postanowień traktatu wersalskiego, decyzję do jakiego państwa należeć będzie Górny Śląsk, oddano w ręce ludności mającej się wypowiedzieć w 1921 r. plebiscycie. Większość ludności (59,6%) opowiedziała się za Niemcami. Co ciekawe zapis o dopuszczeniu do głosowania Górnoślązaków mieszkających za granicą Śląska wprowadzony został na życzenie Polski, ponieważ liczono na głosy Górnoślązaków z Belgii, Zgłębia Ruhry i Zagłębia Dąbrowskiego. W konsekwencji głosy tych ludzi zaważyły na wygraniu plebiscytu przez Niemcy.</a:t>
            </a:r>
            <a:endParaRPr lang="pl-PL" dirty="0">
              <a:solidFill>
                <a:schemeClr val="accent1">
                  <a:lumMod val="60000"/>
                  <a:lumOff val="40000"/>
                </a:schemeClr>
              </a:solidFill>
              <a:latin typeface="Berlin Sans FB" pitchFamily="34" charset="0"/>
            </a:endParaRPr>
          </a:p>
        </p:txBody>
      </p:sp>
      <p:pic>
        <p:nvPicPr>
          <p:cNvPr id="10" name="Symbol zastępczy zawartości 9"/>
          <p:cNvPicPr>
            <a:picLocks noGrp="1"/>
          </p:cNvPicPr>
          <p:nvPr>
            <p:ph sz="half" idx="2"/>
          </p:nvPr>
        </p:nvPicPr>
        <p:blipFill>
          <a:blip r:embed="rId2" cstate="print"/>
          <a:srcRect/>
          <a:stretch>
            <a:fillRect/>
          </a:stretch>
        </p:blipFill>
        <p:spPr bwMode="auto">
          <a:xfrm>
            <a:off x="5000628" y="2000240"/>
            <a:ext cx="3643338" cy="335758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115328" cy="6011882"/>
          </a:xfrm>
        </p:spPr>
        <p:txBody>
          <a:bodyPr>
            <a:normAutofit/>
          </a:bodyPr>
          <a:lstStyle/>
          <a:p>
            <a:r>
              <a:rPr lang="pl-PL" sz="3600" dirty="0" smtClean="0">
                <a:latin typeface="Britannic Bold" pitchFamily="34" charset="0"/>
              </a:rPr>
              <a:t>Powstania </a:t>
            </a:r>
            <a:r>
              <a:rPr lang="pl-PL" sz="3600" dirty="0">
                <a:latin typeface="Britannic Bold" pitchFamily="34" charset="0"/>
              </a:rPr>
              <a:t>ś</a:t>
            </a:r>
            <a:r>
              <a:rPr lang="pl-PL" sz="3600" dirty="0" smtClean="0">
                <a:latin typeface="Britannic Bold" pitchFamily="34" charset="0"/>
              </a:rPr>
              <a:t>ląskie należą do najpiękniejszych kart w dziejach narodu polskiego, stanowiąc końcowy akord w procesie walk wyzwoleńczych na ziemiach polskich w okresie porozbiorowym.  Cechowały  się  masowym charakterem, a także skutecznością walki o przyłączenie do Polski Górnego Śląska</a:t>
            </a:r>
            <a:endParaRPr lang="pl-PL" sz="3600" dirty="0">
              <a:solidFill>
                <a:srgbClr val="FF0000"/>
              </a:solidFill>
              <a:latin typeface="Britannic Bold"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pic>
        <p:nvPicPr>
          <p:cNvPr id="4" name="Symbol zastępczy zawartości 3"/>
          <p:cNvPicPr>
            <a:picLocks noGrp="1"/>
          </p:cNvPicPr>
          <p:nvPr>
            <p:ph idx="1"/>
          </p:nvPr>
        </p:nvPicPr>
        <p:blipFill>
          <a:blip r:embed="rId2" cstate="print">
            <a:lum bright="10000" contrast="20000"/>
          </a:blip>
          <a:srcRect/>
          <a:stretch>
            <a:fillRect/>
          </a:stretch>
        </p:blipFill>
        <p:spPr bwMode="auto">
          <a:xfrm>
            <a:off x="1714480" y="857232"/>
            <a:ext cx="5929354" cy="521497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Skutki powstań śląskich</a:t>
            </a:r>
            <a:endParaRPr lang="pl-PL" dirty="0"/>
          </a:p>
        </p:txBody>
      </p:sp>
      <p:sp>
        <p:nvSpPr>
          <p:cNvPr id="3" name="Symbol zastępczy zawartości 2"/>
          <p:cNvSpPr>
            <a:spLocks noGrp="1"/>
          </p:cNvSpPr>
          <p:nvPr>
            <p:ph idx="1"/>
          </p:nvPr>
        </p:nvSpPr>
        <p:spPr/>
        <p:txBody>
          <a:bodyPr>
            <a:noAutofit/>
          </a:bodyPr>
          <a:lstStyle/>
          <a:p>
            <a:pPr>
              <a:buNone/>
            </a:pPr>
            <a:r>
              <a:rPr lang="pl-PL" sz="2200" dirty="0" smtClean="0">
                <a:solidFill>
                  <a:schemeClr val="accent1">
                    <a:lumMod val="60000"/>
                    <a:lumOff val="40000"/>
                  </a:schemeClr>
                </a:solidFill>
              </a:rPr>
              <a:t>Zbrojny zryw Ślązaków, wsparty przez społeczeństwo całego kraju, nie pozostał jednak bez echa. Po kilkumiesięcznych sporach, 20 października 1921 r. zapadała decyzja Rady Ambasadorów o ostatecznym podziale Śląska pomiędzy Polskę i Niemcy. Polsce przyznano z terytorium plebiscytowego 3214 km</a:t>
            </a:r>
            <a:r>
              <a:rPr lang="pl-PL" sz="2200" baseline="30000" dirty="0" smtClean="0">
                <a:solidFill>
                  <a:schemeClr val="accent1">
                    <a:lumMod val="60000"/>
                    <a:lumOff val="40000"/>
                  </a:schemeClr>
                </a:solidFill>
              </a:rPr>
              <a:t>2</a:t>
            </a:r>
            <a:r>
              <a:rPr lang="pl-PL" sz="2200" dirty="0" smtClean="0">
                <a:solidFill>
                  <a:schemeClr val="accent1">
                    <a:lumMod val="60000"/>
                    <a:lumOff val="40000"/>
                  </a:schemeClr>
                </a:solidFill>
              </a:rPr>
              <a:t>. Obszar ten zamieszkany był przez 996 tysięcy ludności (46 % ogółu ludności Górnego Śląska), wśród której Polacy stanowili większość (58 %). Powierzchnia przyznana Polsce stanowiła 29 % spornego terytorium. Były to jednak ziemie niezwykle wartościowe pod względem ekonomicznym, ponieważ znajdowała się na nich większość górnośląskich kopalń węgla kamiennego, cynku, ołowiu, rud żelaza, stalowni i wielkich pieców.</a:t>
            </a:r>
            <a:endParaRPr lang="pl-PL" sz="2200" dirty="0">
              <a:solidFill>
                <a:schemeClr val="accent1">
                  <a:lumMod val="60000"/>
                  <a:lumOff val="40000"/>
                </a:schemeClr>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a:xfrm>
            <a:off x="457200" y="285728"/>
            <a:ext cx="8229600" cy="6286544"/>
          </a:xfrm>
        </p:spPr>
        <p:txBody>
          <a:bodyPr>
            <a:normAutofit fontScale="62500" lnSpcReduction="20000"/>
          </a:bodyPr>
          <a:lstStyle/>
          <a:p>
            <a:pPr>
              <a:buNone/>
            </a:pPr>
            <a:r>
              <a:rPr lang="pl-PL" sz="3200" dirty="0" smtClean="0">
                <a:solidFill>
                  <a:schemeClr val="accent1">
                    <a:lumMod val="60000"/>
                    <a:lumOff val="40000"/>
                  </a:schemeClr>
                </a:solidFill>
              </a:rPr>
              <a:t>W 1922 roku podpisano w Genewie konwencję w sprawie Śląska, według której obszar przyznany Polsce powiększony został do ok. 1/3 spornego terytorium. Konwencja była korzystna dla Polski jeśli chodzi o istniejące na nim obiekty przemysłowe. Polsce przypadło 50% hutnictwa i 76% kopalń węgla.</a:t>
            </a:r>
          </a:p>
          <a:p>
            <a:pPr>
              <a:buNone/>
            </a:pPr>
            <a:r>
              <a:rPr lang="pl-PL" sz="3200" dirty="0" smtClean="0">
                <a:solidFill>
                  <a:schemeClr val="accent1">
                    <a:lumMod val="60000"/>
                    <a:lumOff val="40000"/>
                  </a:schemeClr>
                </a:solidFill>
              </a:rPr>
              <a:t>Po wydaniu decyzji dotyczącej podziału Górnego Śląska polskie stronnictwa polityczne i organizacje zawodowe utworzyły Naczelną Radę Ludową z Józefem Rymerem  na czele. Na czele analogicznego organu niemieckiego – Wydziału Niemieckiego – stanął Hans </a:t>
            </a:r>
            <a:r>
              <a:rPr lang="pl-PL" sz="3200" dirty="0" err="1" smtClean="0">
                <a:solidFill>
                  <a:schemeClr val="accent1">
                    <a:lumMod val="60000"/>
                    <a:lumOff val="40000"/>
                  </a:schemeClr>
                </a:solidFill>
              </a:rPr>
              <a:t>Lukaschek</a:t>
            </a:r>
            <a:r>
              <a:rPr lang="pl-PL" sz="3200" dirty="0" smtClean="0">
                <a:solidFill>
                  <a:schemeClr val="accent1">
                    <a:lumMod val="60000"/>
                    <a:lumOff val="40000"/>
                  </a:schemeClr>
                </a:solidFill>
              </a:rPr>
              <a:t>. Rozpoczęła się ewakuacja wojsk Komisji Międzysojuszniczej, podczas której bojówki niemieckie rozpoczęły gwałtowną akcję terrorystyczną, w wyniku której zginął m.in. oficer francuski. 20 czerwca wojska polskie przekroczyły granicę koło Szopienic      i wkroczyły na Śląsk. Władze polskie objęły powiat katowicki. Pierwszym wojewodą śląskim został Józef Rymer. 16 lipca 1922 roku podpisano w Katowicach dokument upamiętniający przejęcie części Śląska przez Rzeczpospolitą Polską.</a:t>
            </a:r>
          </a:p>
          <a:p>
            <a:pPr>
              <a:buNone/>
            </a:pPr>
            <a:r>
              <a:rPr lang="pl-PL" sz="3200" dirty="0" smtClean="0">
                <a:solidFill>
                  <a:schemeClr val="accent1">
                    <a:lumMod val="60000"/>
                    <a:lumOff val="40000"/>
                  </a:schemeClr>
                </a:solidFill>
              </a:rPr>
              <a:t>W tym czasie na terenach przyznanych Niemcom rozpoczął się odwet na tych Ślązakach, którzy w okresie plebiscytowym działali na rzecz Polski. Zabraniano rozmawiać po polsku w lokalach publicznych, znieważając tych, którzy zakazu tego nie przestrzegali. Bojkotowano działaczy polskich, wprowadzano ograniczenia w działalności polskich organizacji.</a:t>
            </a:r>
          </a:p>
          <a:p>
            <a:endParaRPr lang="pl-PL"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Miejsca pamięci</a:t>
            </a:r>
            <a:endParaRPr lang="pl-PL" dirty="0"/>
          </a:p>
        </p:txBody>
      </p:sp>
      <p:sp>
        <p:nvSpPr>
          <p:cNvPr id="3" name="Symbol zastępczy tekstu 2"/>
          <p:cNvSpPr>
            <a:spLocks noGrp="1"/>
          </p:cNvSpPr>
          <p:nvPr>
            <p:ph type="body" idx="1"/>
          </p:nvPr>
        </p:nvSpPr>
        <p:spPr/>
        <p:txBody>
          <a:bodyPr>
            <a:normAutofit fontScale="85000" lnSpcReduction="10000"/>
          </a:bodyPr>
          <a:lstStyle/>
          <a:p>
            <a:pPr algn="ctr"/>
            <a:r>
              <a:rPr lang="pl-PL" dirty="0" smtClean="0">
                <a:solidFill>
                  <a:schemeClr val="accent1">
                    <a:lumMod val="60000"/>
                    <a:lumOff val="40000"/>
                  </a:schemeClr>
                </a:solidFill>
              </a:rPr>
              <a:t>Pomnik powstańców śląskich w </a:t>
            </a:r>
            <a:r>
              <a:rPr lang="pl-PL" dirty="0" err="1" smtClean="0">
                <a:solidFill>
                  <a:schemeClr val="accent1">
                    <a:lumMod val="60000"/>
                    <a:lumOff val="40000"/>
                  </a:schemeClr>
                </a:solidFill>
              </a:rPr>
              <a:t>katowicach</a:t>
            </a:r>
            <a:endParaRPr lang="pl-PL" dirty="0">
              <a:solidFill>
                <a:schemeClr val="accent1">
                  <a:lumMod val="60000"/>
                  <a:lumOff val="40000"/>
                </a:schemeClr>
              </a:solidFill>
            </a:endParaRPr>
          </a:p>
        </p:txBody>
      </p:sp>
      <p:sp>
        <p:nvSpPr>
          <p:cNvPr id="4" name="Symbol zastępczy tekstu 3"/>
          <p:cNvSpPr>
            <a:spLocks noGrp="1"/>
          </p:cNvSpPr>
          <p:nvPr>
            <p:ph type="body" sz="half" idx="3"/>
          </p:nvPr>
        </p:nvSpPr>
        <p:spPr/>
        <p:txBody>
          <a:bodyPr>
            <a:noAutofit/>
          </a:bodyPr>
          <a:lstStyle/>
          <a:p>
            <a:pPr algn="ctr"/>
            <a:r>
              <a:rPr lang="pl-PL" sz="2000" dirty="0" smtClean="0">
                <a:solidFill>
                  <a:schemeClr val="accent1">
                    <a:lumMod val="60000"/>
                    <a:lumOff val="40000"/>
                  </a:schemeClr>
                </a:solidFill>
              </a:rPr>
              <a:t>Pomnik czynu powstańczego  na górze św. </a:t>
            </a:r>
            <a:r>
              <a:rPr lang="pl-PL" sz="2000" dirty="0" err="1" smtClean="0">
                <a:solidFill>
                  <a:schemeClr val="accent1">
                    <a:lumMod val="60000"/>
                    <a:lumOff val="40000"/>
                  </a:schemeClr>
                </a:solidFill>
              </a:rPr>
              <a:t>anny</a:t>
            </a:r>
            <a:endParaRPr lang="pl-PL" sz="2000" dirty="0">
              <a:solidFill>
                <a:schemeClr val="accent1">
                  <a:lumMod val="60000"/>
                  <a:lumOff val="40000"/>
                </a:schemeClr>
              </a:solidFill>
            </a:endParaRPr>
          </a:p>
        </p:txBody>
      </p:sp>
      <p:pic>
        <p:nvPicPr>
          <p:cNvPr id="7" name="Symbol zastępczy zawartości 6"/>
          <p:cNvPicPr>
            <a:picLocks noGrp="1"/>
          </p:cNvPicPr>
          <p:nvPr>
            <p:ph sz="quarter" idx="2"/>
          </p:nvPr>
        </p:nvPicPr>
        <p:blipFill>
          <a:blip r:embed="rId2" cstate="print"/>
          <a:srcRect/>
          <a:stretch>
            <a:fillRect/>
          </a:stretch>
        </p:blipFill>
        <p:spPr bwMode="auto">
          <a:xfrm>
            <a:off x="1000100" y="2643182"/>
            <a:ext cx="2928958" cy="3143272"/>
          </a:xfrm>
          <a:prstGeom prst="rect">
            <a:avLst/>
          </a:prstGeom>
          <a:noFill/>
          <a:ln w="9525">
            <a:noFill/>
            <a:miter lim="800000"/>
            <a:headEnd/>
            <a:tailEnd/>
          </a:ln>
        </p:spPr>
      </p:pic>
      <p:pic>
        <p:nvPicPr>
          <p:cNvPr id="8" name="Symbol zastępczy zawartości 7"/>
          <p:cNvPicPr>
            <a:picLocks noGrp="1"/>
          </p:cNvPicPr>
          <p:nvPr>
            <p:ph sz="quarter" idx="4"/>
          </p:nvPr>
        </p:nvPicPr>
        <p:blipFill>
          <a:blip r:embed="rId3" cstate="print"/>
          <a:srcRect/>
          <a:stretch>
            <a:fillRect/>
          </a:stretch>
        </p:blipFill>
        <p:spPr bwMode="auto">
          <a:xfrm>
            <a:off x="5429256" y="3000372"/>
            <a:ext cx="2786081" cy="242889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tekstu 2"/>
          <p:cNvSpPr>
            <a:spLocks noGrp="1"/>
          </p:cNvSpPr>
          <p:nvPr>
            <p:ph type="body" idx="2"/>
          </p:nvPr>
        </p:nvSpPr>
        <p:spPr/>
        <p:txBody>
          <a:bodyPr>
            <a:normAutofit/>
          </a:bodyPr>
          <a:lstStyle/>
          <a:p>
            <a:endParaRPr lang="pl-PL" dirty="0" smtClean="0"/>
          </a:p>
          <a:p>
            <a:endParaRPr lang="pl-PL" dirty="0" smtClean="0"/>
          </a:p>
          <a:p>
            <a:r>
              <a:rPr lang="pl-PL" dirty="0" smtClean="0"/>
              <a:t>Źródła:</a:t>
            </a:r>
          </a:p>
          <a:p>
            <a:r>
              <a:rPr lang="pl-PL" dirty="0" smtClean="0"/>
              <a:t>„Encyklopedia powstań śląskich” wyd. Instytut Śląski w Opolu;</a:t>
            </a:r>
          </a:p>
          <a:p>
            <a:endParaRPr lang="pl-PL" dirty="0" smtClean="0"/>
          </a:p>
          <a:p>
            <a:r>
              <a:rPr lang="pl-PL" dirty="0" smtClean="0"/>
              <a:t>„Powstania </a:t>
            </a:r>
            <a:r>
              <a:rPr lang="pl-PL" smtClean="0"/>
              <a:t>śląskie”</a:t>
            </a:r>
          </a:p>
          <a:p>
            <a:r>
              <a:rPr lang="pl-PL" smtClean="0"/>
              <a:t> </a:t>
            </a:r>
            <a:r>
              <a:rPr lang="pl-PL" dirty="0" smtClean="0"/>
              <a:t>wyd. Ministerstwo Obrony Narodowej</a:t>
            </a:r>
          </a:p>
          <a:p>
            <a:endParaRPr lang="pl-PL" dirty="0" smtClean="0"/>
          </a:p>
          <a:p>
            <a:r>
              <a:rPr lang="pl-PL" dirty="0" err="1" smtClean="0"/>
              <a:t>Wikipedia</a:t>
            </a:r>
            <a:endParaRPr lang="pl-PL" dirty="0" smtClean="0"/>
          </a:p>
          <a:p>
            <a:endParaRPr lang="pl-PL" dirty="0" smtClean="0"/>
          </a:p>
          <a:p>
            <a:endParaRPr lang="pl-PL" dirty="0" smtClean="0"/>
          </a:p>
          <a:p>
            <a:endParaRPr lang="pl-PL" dirty="0" smtClean="0"/>
          </a:p>
          <a:p>
            <a:r>
              <a:rPr lang="pl-PL" dirty="0" smtClean="0">
                <a:solidFill>
                  <a:schemeClr val="accent1">
                    <a:lumMod val="60000"/>
                    <a:lumOff val="40000"/>
                  </a:schemeClr>
                </a:solidFill>
              </a:rPr>
              <a:t>Opracowanie : </a:t>
            </a:r>
          </a:p>
          <a:p>
            <a:r>
              <a:rPr lang="pl-PL" dirty="0" smtClean="0">
                <a:solidFill>
                  <a:schemeClr val="accent1">
                    <a:lumMod val="60000"/>
                    <a:lumOff val="40000"/>
                  </a:schemeClr>
                </a:solidFill>
              </a:rPr>
              <a:t>Katarzyna </a:t>
            </a:r>
            <a:r>
              <a:rPr lang="pl-PL" dirty="0" smtClean="0">
                <a:solidFill>
                  <a:schemeClr val="accent1">
                    <a:lumMod val="60000"/>
                    <a:lumOff val="40000"/>
                  </a:schemeClr>
                </a:solidFill>
              </a:rPr>
              <a:t>Smereczyńska  </a:t>
            </a:r>
          </a:p>
          <a:p>
            <a:r>
              <a:rPr lang="pl-PL" dirty="0" smtClean="0">
                <a:solidFill>
                  <a:schemeClr val="accent1">
                    <a:lumMod val="60000"/>
                    <a:lumOff val="40000"/>
                  </a:schemeClr>
                </a:solidFill>
              </a:rPr>
              <a:t>pod  kierunkiem  Zofii  Drewniak</a:t>
            </a:r>
            <a:endParaRPr lang="pl-PL" dirty="0">
              <a:solidFill>
                <a:schemeClr val="accent1">
                  <a:lumMod val="60000"/>
                  <a:lumOff val="40000"/>
                </a:schemeClr>
              </a:solidFill>
            </a:endParaRPr>
          </a:p>
        </p:txBody>
      </p:sp>
      <p:pic>
        <p:nvPicPr>
          <p:cNvPr id="1026" name="Picture 2"/>
          <p:cNvPicPr>
            <a:picLocks noGrp="1" noChangeAspect="1" noChangeArrowheads="1"/>
          </p:cNvPicPr>
          <p:nvPr>
            <p:ph sz="half" idx="1"/>
          </p:nvPr>
        </p:nvPicPr>
        <p:blipFill>
          <a:blip r:embed="rId2"/>
          <a:srcRect/>
          <a:stretch>
            <a:fillRect/>
          </a:stretch>
        </p:blipFill>
        <p:spPr bwMode="auto">
          <a:xfrm>
            <a:off x="4286249" y="1214422"/>
            <a:ext cx="3857652" cy="478634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TRAKTAT WERSALSKI                 A  SPRAWA  POLSKI</a:t>
            </a:r>
            <a:endParaRPr lang="pl-PL" dirty="0"/>
          </a:p>
        </p:txBody>
      </p:sp>
      <p:sp>
        <p:nvSpPr>
          <p:cNvPr id="3" name="Symbol zastępczy zawartości 2"/>
          <p:cNvSpPr>
            <a:spLocks noGrp="1"/>
          </p:cNvSpPr>
          <p:nvPr>
            <p:ph idx="1"/>
          </p:nvPr>
        </p:nvSpPr>
        <p:spPr/>
        <p:txBody>
          <a:bodyPr>
            <a:normAutofit fontScale="92500"/>
          </a:bodyPr>
          <a:lstStyle/>
          <a:p>
            <a:pPr>
              <a:buNone/>
            </a:pPr>
            <a:r>
              <a:rPr lang="pl-PL" sz="2400" b="1" dirty="0" smtClean="0">
                <a:solidFill>
                  <a:schemeClr val="accent1">
                    <a:lumMod val="60000"/>
                    <a:lumOff val="40000"/>
                  </a:schemeClr>
                </a:solidFill>
              </a:rPr>
              <a:t>Konferencja pokojowa, kończąca pierwszą wojnę światową, zebrała się w Paryżu w styczniu 1919 roku. Główne mocarstwa sprzymierzone i stowarzyszone: Stany Zjednoczone Ameryki, Wielka Brytania, Francja, Włochy i Japonia tworzyły Radę Najwyższą, kierowniczy organ tej konferencji. W jej trakcie skupiono się na następujących problemach: rozstrzygnięciu kwestii terytorialnych przez ustalenie granic państw pokonanych i nowo powstałych, rozstrzygnięciu kwestii ekonomicznych przez ustalenie wysokości i podział odszkodowań wojennych oraz zapewnieniu pokoju i bezpieczeństwa mniejszościom narodowym</a:t>
            </a:r>
          </a:p>
          <a:p>
            <a:pPr>
              <a:buNone/>
            </a:pPr>
            <a:r>
              <a:rPr lang="pl-PL" sz="1400" dirty="0" smtClean="0">
                <a:solidFill>
                  <a:schemeClr val="accent1">
                    <a:lumMod val="60000"/>
                    <a:lumOff val="40000"/>
                  </a:schemeClr>
                </a:solidFill>
              </a:rPr>
              <a:t/>
            </a:r>
            <a:br>
              <a:rPr lang="pl-PL" sz="1400" dirty="0" smtClean="0">
                <a:solidFill>
                  <a:schemeClr val="accent1">
                    <a:lumMod val="60000"/>
                    <a:lumOff val="40000"/>
                  </a:schemeClr>
                </a:solidFill>
              </a:rPr>
            </a:br>
            <a:endParaRPr lang="pl-PL" sz="1400" dirty="0">
              <a:solidFill>
                <a:schemeClr val="accent1">
                  <a:lumMod val="60000"/>
                  <a:lumOff val="40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a:xfrm>
            <a:off x="500034" y="500018"/>
            <a:ext cx="8229600" cy="6357982"/>
          </a:xfrm>
        </p:spPr>
        <p:txBody>
          <a:bodyPr>
            <a:noAutofit/>
          </a:bodyPr>
          <a:lstStyle/>
          <a:p>
            <a:pPr>
              <a:buNone/>
            </a:pPr>
            <a:r>
              <a:rPr lang="pl-PL" sz="1600" dirty="0" smtClean="0">
                <a:solidFill>
                  <a:schemeClr val="accent1">
                    <a:lumMod val="60000"/>
                    <a:lumOff val="40000"/>
                  </a:schemeClr>
                </a:solidFill>
              </a:rPr>
              <a:t>W toku konferencji pokojowej odżył ponownie antagonizm francusko – brytyjski, który w znacznej mierze zaciążył nad końcowymi postanowieniami traktatu i przesądził o słabości stworzonego systemu wersalskiego. O ile Francja dążyła do definitywnego rozbicia Niemiec i wprowadzenia postanowień, które uniemożliwiłyby w przyszłości odbudowę politycznego, militarnego i gospodarczego         potencjału niemieckiego, o tyle Wielka Brytania – usatysfakcjonowana militarnym zwycięstwem na Niemcami, obawiając się hegemonii francuskiej na kontynencie europejskim – nie była zainteresowana w tak zdecydowanym osłabieniu Niemiec. Z tego też powodu przedstawiony przez delegację polską program rewindykacji ziem na zachodzie spotkał się z silnym poparciem Francji i zdecydowanym sprzeciwem Wielkiej Brytanii, upatrującej w powstaniu silnej i niezależnej państwowości polskiej zbyt dużego niebezpieczeństwa dla Niemiec. Te ścierające się koncepcje znalazły swój wyraz w postanowieniach traktatów pokojowych regulujących granice Polski.</a:t>
            </a:r>
            <a:br>
              <a:rPr lang="pl-PL" sz="1600" dirty="0" smtClean="0">
                <a:solidFill>
                  <a:schemeClr val="accent1">
                    <a:lumMod val="60000"/>
                    <a:lumOff val="40000"/>
                  </a:schemeClr>
                </a:solidFill>
              </a:rPr>
            </a:br>
            <a:r>
              <a:rPr lang="pl-PL" sz="1600" dirty="0" smtClean="0">
                <a:solidFill>
                  <a:schemeClr val="accent1">
                    <a:lumMod val="60000"/>
                    <a:lumOff val="40000"/>
                  </a:schemeClr>
                </a:solidFill>
              </a:rPr>
              <a:t>Zachodnie i północne granice państwa polskiego ustalił traktat pokojowy z Niemcami podpisany w dniu 28 czerwca 1919 roku w Wersalu. Na mocy jego postanowień Niemcy zrzekły się praw do części Wielkopolski, która nie została oswobodzona w wyniku powstania wielkopolskiego, i do Pomorza. W okręgu olsztyńskim i kwidzyńskim w Prusach Wschodnich oraz na Górnym Śląsku traktat przewidywał przeprowadzenie plebiscytu, czyli wypowiedzenia się ludności w formie głosowania, czy pragnie przyłączenia do Polski, czy do Niemiec.</a:t>
            </a:r>
            <a:endParaRPr lang="pl-PL"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4400" dirty="0" smtClean="0"/>
              <a:t>I  POWSTANIE  ŚLĄSKIE</a:t>
            </a:r>
            <a:br>
              <a:rPr lang="pl-PL" sz="4400" dirty="0" smtClean="0"/>
            </a:br>
            <a:r>
              <a:rPr lang="pl-PL" sz="4400" dirty="0" smtClean="0"/>
              <a:t>16  SIERPNIA  1919</a:t>
            </a:r>
            <a:endParaRPr lang="pl-PL" dirty="0"/>
          </a:p>
        </p:txBody>
      </p:sp>
      <p:sp>
        <p:nvSpPr>
          <p:cNvPr id="3" name="Symbol zastępczy zawartości 2"/>
          <p:cNvSpPr>
            <a:spLocks noGrp="1"/>
          </p:cNvSpPr>
          <p:nvPr>
            <p:ph idx="1"/>
          </p:nvPr>
        </p:nvSpPr>
        <p:spPr/>
        <p:txBody>
          <a:bodyPr/>
          <a:lstStyle/>
          <a:p>
            <a:pPr>
              <a:buNone/>
            </a:pPr>
            <a:r>
              <a:rPr lang="pl-PL" dirty="0" smtClean="0">
                <a:solidFill>
                  <a:schemeClr val="accent1">
                    <a:lumMod val="60000"/>
                    <a:lumOff val="40000"/>
                  </a:schemeClr>
                </a:solidFill>
              </a:rPr>
              <a:t>I  powstanie  śląskie  wybuchło  samorzutnie  16  sierpnia  1919  roku  w  związku  z  aresztowaniem  śląskich  przywódców  Polskiej  Organizacji  Wojskowej  i  niezadowoleniem  ludności  polskiej  z  terroru  i  represji niemieckich,  których  przejawem  była  m.in.  masakra  w  Mysłowicach.  Powstanie  objęło  głównie  powiaty  pszczyńskie  i  rybnicki  oraz  część  okręgu  przemysłowego.</a:t>
            </a:r>
            <a:endParaRPr lang="pl-PL" dirty="0">
              <a:solidFill>
                <a:schemeClr val="accent1">
                  <a:lumMod val="60000"/>
                  <a:lumOff val="40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8003232" cy="1162050"/>
          </a:xfrm>
        </p:spPr>
        <p:txBody>
          <a:bodyPr>
            <a:normAutofit/>
          </a:bodyPr>
          <a:lstStyle/>
          <a:p>
            <a:pPr algn="ctr"/>
            <a:endParaRPr lang="pl-PL" sz="3200" dirty="0"/>
          </a:p>
        </p:txBody>
      </p:sp>
      <p:sp>
        <p:nvSpPr>
          <p:cNvPr id="5" name="Symbol zastępczy tekstu 4"/>
          <p:cNvSpPr>
            <a:spLocks noGrp="1"/>
          </p:cNvSpPr>
          <p:nvPr>
            <p:ph type="body" idx="2"/>
          </p:nvPr>
        </p:nvSpPr>
        <p:spPr/>
        <p:txBody>
          <a:bodyPr/>
          <a:lstStyle/>
          <a:p>
            <a:endParaRPr lang="pl-PL" dirty="0" smtClean="0"/>
          </a:p>
          <a:p>
            <a:endParaRPr lang="pl-PL" dirty="0" smtClean="0"/>
          </a:p>
          <a:p>
            <a:endParaRPr lang="pl-PL" dirty="0" smtClean="0"/>
          </a:p>
          <a:p>
            <a:endParaRPr lang="pl-PL" dirty="0" smtClean="0"/>
          </a:p>
          <a:p>
            <a:endParaRPr lang="pl-PL" dirty="0" smtClean="0"/>
          </a:p>
          <a:p>
            <a:endParaRPr lang="pl-PL" dirty="0" smtClean="0"/>
          </a:p>
          <a:p>
            <a:r>
              <a:rPr lang="pl-PL" sz="2400" dirty="0" smtClean="0">
                <a:solidFill>
                  <a:schemeClr val="accent1">
                    <a:lumMod val="60000"/>
                    <a:lumOff val="40000"/>
                  </a:schemeClr>
                </a:solidFill>
              </a:rPr>
              <a:t>Dowódca </a:t>
            </a:r>
          </a:p>
          <a:p>
            <a:r>
              <a:rPr lang="pl-PL" sz="2400" dirty="0" smtClean="0">
                <a:solidFill>
                  <a:schemeClr val="accent1">
                    <a:lumMod val="60000"/>
                    <a:lumOff val="40000"/>
                  </a:schemeClr>
                </a:solidFill>
              </a:rPr>
              <a:t> I  powstania  śląskiego</a:t>
            </a:r>
          </a:p>
          <a:p>
            <a:r>
              <a:rPr lang="pl-PL" sz="2400" dirty="0" smtClean="0">
                <a:solidFill>
                  <a:schemeClr val="accent1">
                    <a:lumMod val="60000"/>
                    <a:lumOff val="40000"/>
                  </a:schemeClr>
                </a:solidFill>
              </a:rPr>
              <a:t>Alfons  Zgrzebniok</a:t>
            </a:r>
            <a:endParaRPr lang="pl-PL" sz="2400" dirty="0">
              <a:solidFill>
                <a:schemeClr val="accent1">
                  <a:lumMod val="60000"/>
                  <a:lumOff val="40000"/>
                </a:schemeClr>
              </a:solidFill>
            </a:endParaRPr>
          </a:p>
        </p:txBody>
      </p:sp>
      <p:pic>
        <p:nvPicPr>
          <p:cNvPr id="1026" name="Picture 2"/>
          <p:cNvPicPr>
            <a:picLocks noGrp="1" noChangeAspect="1" noChangeArrowheads="1"/>
          </p:cNvPicPr>
          <p:nvPr>
            <p:ph sz="half" idx="1"/>
          </p:nvPr>
        </p:nvPicPr>
        <p:blipFill>
          <a:blip r:embed="rId2" cstate="print"/>
          <a:srcRect/>
          <a:stretch>
            <a:fillRect/>
          </a:stretch>
        </p:blipFill>
        <p:spPr bwMode="auto">
          <a:xfrm>
            <a:off x="4932041" y="1844824"/>
            <a:ext cx="2880320" cy="374441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sz="half" idx="1"/>
          </p:nvPr>
        </p:nvSpPr>
        <p:spPr/>
        <p:txBody>
          <a:bodyPr>
            <a:normAutofit/>
          </a:bodyPr>
          <a:lstStyle/>
          <a:p>
            <a:pPr>
              <a:buNone/>
            </a:pPr>
            <a:endParaRPr lang="pl-PL" sz="2000" dirty="0" smtClean="0">
              <a:solidFill>
                <a:schemeClr val="accent1">
                  <a:lumMod val="60000"/>
                  <a:lumOff val="40000"/>
                </a:schemeClr>
              </a:solidFill>
            </a:endParaRPr>
          </a:p>
          <a:p>
            <a:pPr>
              <a:buNone/>
            </a:pPr>
            <a:r>
              <a:rPr lang="pl-PL" sz="2000" dirty="0" smtClean="0">
                <a:solidFill>
                  <a:schemeClr val="accent1">
                    <a:lumMod val="60000"/>
                    <a:lumOff val="40000"/>
                  </a:schemeClr>
                </a:solidFill>
              </a:rPr>
              <a:t>Powstanie  zostało  stłumione  przez  Niemców  do  26  sierpnia  1919 roku. Rząd  Polski,  który  był  zaangażowany  militarnie  w  wojnę  z  bolszewikami  nie  poparł  powstania.  Jedynym  celem  jaki  osiągnięto , było  zmuszenie  władz  niemieckich  do  ogłoszenia  amnestii.</a:t>
            </a:r>
            <a:endParaRPr lang="pl-PL" sz="2000" dirty="0">
              <a:solidFill>
                <a:schemeClr val="accent1">
                  <a:lumMod val="60000"/>
                  <a:lumOff val="40000"/>
                </a:schemeClr>
              </a:solidFill>
            </a:endParaRPr>
          </a:p>
        </p:txBody>
      </p:sp>
      <p:pic>
        <p:nvPicPr>
          <p:cNvPr id="5" name="Symbol zastępczy zawartości 4" descr="http://upload.wikimedia.org/wikipedia/commons/5/5c/Sztandar_powstanczy_Dabrowka_Wielka_1919.jpg">
            <a:hlinkClick r:id="rId2"/>
          </p:cNvPr>
          <p:cNvPicPr>
            <a:picLocks noGrp="1"/>
          </p:cNvPicPr>
          <p:nvPr>
            <p:ph sz="half" idx="2"/>
          </p:nvPr>
        </p:nvPicPr>
        <p:blipFill>
          <a:blip r:embed="rId3" cstate="print"/>
          <a:srcRect/>
          <a:stretch>
            <a:fillRect/>
          </a:stretch>
        </p:blipFill>
        <p:spPr bwMode="auto">
          <a:xfrm>
            <a:off x="5500694" y="2357430"/>
            <a:ext cx="2857520" cy="257176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II  POWSTANIE  ŚLĄSKIE</a:t>
            </a:r>
            <a:br>
              <a:rPr lang="pl-PL" dirty="0" smtClean="0"/>
            </a:br>
            <a:r>
              <a:rPr lang="pl-PL" dirty="0" smtClean="0"/>
              <a:t>19  SIERPNIA  1920</a:t>
            </a:r>
            <a:endParaRPr lang="pl-PL" dirty="0"/>
          </a:p>
        </p:txBody>
      </p:sp>
      <p:sp>
        <p:nvSpPr>
          <p:cNvPr id="3" name="Symbol zastępczy zawartości 2"/>
          <p:cNvSpPr>
            <a:spLocks noGrp="1"/>
          </p:cNvSpPr>
          <p:nvPr>
            <p:ph sz="half" idx="1"/>
          </p:nvPr>
        </p:nvSpPr>
        <p:spPr/>
        <p:txBody>
          <a:bodyPr>
            <a:normAutofit/>
          </a:bodyPr>
          <a:lstStyle/>
          <a:p>
            <a:pPr>
              <a:buNone/>
            </a:pPr>
            <a:endParaRPr lang="pl-PL" sz="2000" dirty="0" smtClean="0">
              <a:solidFill>
                <a:schemeClr val="accent1">
                  <a:lumMod val="60000"/>
                  <a:lumOff val="40000"/>
                </a:schemeClr>
              </a:solidFill>
            </a:endParaRPr>
          </a:p>
          <a:p>
            <a:pPr>
              <a:buNone/>
            </a:pPr>
            <a:r>
              <a:rPr lang="pl-PL" sz="2000" dirty="0" smtClean="0">
                <a:solidFill>
                  <a:schemeClr val="accent1">
                    <a:lumMod val="60000"/>
                    <a:lumOff val="40000"/>
                  </a:schemeClr>
                </a:solidFill>
              </a:rPr>
              <a:t>Powstanie  wybuchło   po  licznych  aktach  terroru  ze  strony  niemieckiej  i wymierzone  było  w  niemiecką  dominację  we  władzach  administracyjnych. Powstanie  objęło  swym  zasięgiem  okręg  przemysłowy  oraz  część  powiatu  rybnickiego.</a:t>
            </a:r>
            <a:endParaRPr lang="pl-PL" sz="2000" dirty="0">
              <a:solidFill>
                <a:schemeClr val="accent1">
                  <a:lumMod val="60000"/>
                  <a:lumOff val="40000"/>
                </a:schemeClr>
              </a:solidFill>
            </a:endParaRPr>
          </a:p>
        </p:txBody>
      </p:sp>
      <p:pic>
        <p:nvPicPr>
          <p:cNvPr id="2050" name="Picture 2"/>
          <p:cNvPicPr>
            <a:picLocks noGrp="1" noChangeAspect="1" noChangeArrowheads="1"/>
          </p:cNvPicPr>
          <p:nvPr>
            <p:ph sz="half" idx="2"/>
          </p:nvPr>
        </p:nvPicPr>
        <p:blipFill>
          <a:blip r:embed="rId2" cstate="print"/>
          <a:srcRect/>
          <a:stretch>
            <a:fillRect/>
          </a:stretch>
        </p:blipFill>
        <p:spPr bwMode="auto">
          <a:xfrm>
            <a:off x="5364088" y="1916832"/>
            <a:ext cx="2952328" cy="374441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sz="half" idx="1"/>
          </p:nvPr>
        </p:nvSpPr>
        <p:spPr/>
        <p:txBody>
          <a:bodyPr>
            <a:normAutofit/>
          </a:bodyPr>
          <a:lstStyle/>
          <a:p>
            <a:pPr>
              <a:buNone/>
            </a:pPr>
            <a:r>
              <a:rPr lang="pl-PL" sz="2000" dirty="0" smtClean="0">
                <a:solidFill>
                  <a:schemeClr val="accent1">
                    <a:lumMod val="60000"/>
                    <a:lumOff val="40000"/>
                  </a:schemeClr>
                </a:solidFill>
              </a:rPr>
              <a:t>Powstanie  trwało  do  25  sierpnia  1920 roku.  W  wyniku  tego  wystąpienia  Polakom  udało  się  wywalczyć  pewne  ustępstwa.  Zlikwidowano  </a:t>
            </a:r>
            <a:r>
              <a:rPr lang="pl-PL" sz="2000" dirty="0" err="1" smtClean="0">
                <a:solidFill>
                  <a:schemeClr val="accent1">
                    <a:lumMod val="60000"/>
                    <a:lumOff val="40000"/>
                  </a:schemeClr>
                </a:solidFill>
              </a:rPr>
              <a:t>SiPO</a:t>
            </a:r>
            <a:r>
              <a:rPr lang="pl-PL" sz="2000" dirty="0" smtClean="0">
                <a:solidFill>
                  <a:schemeClr val="accent1">
                    <a:lumMod val="60000"/>
                    <a:lumOff val="40000"/>
                  </a:schemeClr>
                </a:solidFill>
              </a:rPr>
              <a:t> (</a:t>
            </a:r>
            <a:r>
              <a:rPr lang="pl-PL" sz="2000" dirty="0" err="1" smtClean="0">
                <a:solidFill>
                  <a:schemeClr val="accent1">
                    <a:lumMod val="60000"/>
                    <a:lumOff val="40000"/>
                  </a:schemeClr>
                </a:solidFill>
              </a:rPr>
              <a:t>Sicherheitspolizei</a:t>
            </a:r>
            <a:r>
              <a:rPr lang="pl-PL" sz="2000" dirty="0" smtClean="0">
                <a:solidFill>
                  <a:schemeClr val="accent1">
                    <a:lumMod val="60000"/>
                    <a:lumOff val="40000"/>
                  </a:schemeClr>
                </a:solidFill>
              </a:rPr>
              <a:t> – policja niemiecka),  a na  jej  miejsce  wprowadzono  polsko-niemieckie  oddziały  policji  APO (</a:t>
            </a:r>
            <a:r>
              <a:rPr lang="pl-PL" sz="2000" dirty="0" err="1" smtClean="0">
                <a:solidFill>
                  <a:schemeClr val="accent1">
                    <a:lumMod val="60000"/>
                    <a:lumOff val="40000"/>
                  </a:schemeClr>
                </a:solidFill>
              </a:rPr>
              <a:t>Abstimmungpolizei</a:t>
            </a:r>
            <a:r>
              <a:rPr lang="pl-PL" sz="2000" dirty="0" smtClean="0">
                <a:solidFill>
                  <a:schemeClr val="accent1">
                    <a:lumMod val="60000"/>
                    <a:lumOff val="40000"/>
                  </a:schemeClr>
                </a:solidFill>
              </a:rPr>
              <a:t>).</a:t>
            </a:r>
            <a:endParaRPr lang="pl-PL" sz="2000" dirty="0">
              <a:solidFill>
                <a:schemeClr val="accent1">
                  <a:lumMod val="60000"/>
                  <a:lumOff val="40000"/>
                </a:schemeClr>
              </a:solidFill>
            </a:endParaRPr>
          </a:p>
        </p:txBody>
      </p:sp>
      <p:sp>
        <p:nvSpPr>
          <p:cNvPr id="4" name="Symbol zastępczy zawartości 3"/>
          <p:cNvSpPr>
            <a:spLocks noGrp="1"/>
          </p:cNvSpPr>
          <p:nvPr>
            <p:ph sz="half" idx="2"/>
          </p:nvPr>
        </p:nvSpPr>
        <p:spPr/>
        <p:txBody>
          <a:bodyPr>
            <a:normAutofit/>
          </a:bodyPr>
          <a:lstStyle/>
          <a:p>
            <a:pPr>
              <a:buNone/>
            </a:pPr>
            <a:r>
              <a:rPr lang="pl-PL" sz="2000" dirty="0" smtClean="0">
                <a:solidFill>
                  <a:schemeClr val="accent1">
                    <a:lumMod val="60000"/>
                    <a:lumOff val="40000"/>
                  </a:schemeClr>
                </a:solidFill>
              </a:rPr>
              <a:t>Wprowadzono  dwujęzyczność  w  urzędach,  a w  szkołach  nauczanie  w  języku  polskim. Ustanowiono  również  przy  każdym  sojuszniczym   kierowniku  władz  administracyjnych  w  powiecie  doradcę  polskiego,  którego  zadaniem  była  obrona  interesów  ludności  polskiej</a:t>
            </a:r>
            <a:r>
              <a:rPr lang="pl-PL" sz="2000" dirty="0" smtClean="0"/>
              <a:t>.</a:t>
            </a:r>
            <a:endParaRPr lang="pl-PL" sz="2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ierzchołek">
  <a:themeElements>
    <a:clrScheme name="Wierzchołek">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Wierzchołek">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ierzchołek">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264</TotalTime>
  <Words>1325</Words>
  <Application>Microsoft Office PowerPoint</Application>
  <PresentationFormat>Pokaz na ekranie (4:3)</PresentationFormat>
  <Paragraphs>93</Paragraphs>
  <Slides>24</Slides>
  <Notes>0</Notes>
  <HiddenSlides>0</HiddenSlides>
  <MMClips>0</MMClips>
  <ScaleCrop>false</ScaleCrop>
  <HeadingPairs>
    <vt:vector size="4" baseType="variant">
      <vt:variant>
        <vt:lpstr>Motyw</vt:lpstr>
      </vt:variant>
      <vt:variant>
        <vt:i4>1</vt:i4>
      </vt:variant>
      <vt:variant>
        <vt:lpstr>Tytuły slajdów</vt:lpstr>
      </vt:variant>
      <vt:variant>
        <vt:i4>24</vt:i4>
      </vt:variant>
    </vt:vector>
  </HeadingPairs>
  <TitlesOfParts>
    <vt:vector size="25" baseType="lpstr">
      <vt:lpstr>Wierzchołek</vt:lpstr>
      <vt:lpstr>90 ROCZNICA POWSTAŃ ŚLĄSKICH</vt:lpstr>
      <vt:lpstr>Powstania śląskie należą do najpiękniejszych kart w dziejach narodu polskiego, stanowiąc końcowy akord w procesie walk wyzwoleńczych na ziemiach polskich w okresie porozbiorowym.  Cechowały  się  masowym charakterem, a także skutecznością walki o przyłączenie do Polski Górnego Śląska</vt:lpstr>
      <vt:lpstr>TRAKTAT WERSALSKI                 A  SPRAWA  POLSKI</vt:lpstr>
      <vt:lpstr>Slajd 4</vt:lpstr>
      <vt:lpstr>I  POWSTANIE  ŚLĄSKIE 16  SIERPNIA  1919</vt:lpstr>
      <vt:lpstr>Slajd 6</vt:lpstr>
      <vt:lpstr>Slajd 7</vt:lpstr>
      <vt:lpstr>II  POWSTANIE  ŚLĄSKIE 19  SIERPNIA  1920</vt:lpstr>
      <vt:lpstr>Slajd 9</vt:lpstr>
      <vt:lpstr>PLEBISCYT 20  marca  1921 </vt:lpstr>
      <vt:lpstr>Slajd 11</vt:lpstr>
      <vt:lpstr>Slajd 12</vt:lpstr>
      <vt:lpstr>Czynniki  mające  wpływ  na  wynik plebiscytu</vt:lpstr>
      <vt:lpstr>Slajd 14</vt:lpstr>
      <vt:lpstr>Slajd 15</vt:lpstr>
      <vt:lpstr>III  POWSTANIE  ŚLĄSKIE 3  MAJA  1921</vt:lpstr>
      <vt:lpstr>Slajd 17</vt:lpstr>
      <vt:lpstr>Slajd 18</vt:lpstr>
      <vt:lpstr>Slajd 19</vt:lpstr>
      <vt:lpstr>Slajd 20</vt:lpstr>
      <vt:lpstr>Skutki powstań śląskich</vt:lpstr>
      <vt:lpstr>Slajd 22</vt:lpstr>
      <vt:lpstr>Miejsca pamięci</vt:lpstr>
      <vt:lpstr>Slajd 24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90 ROCZNICA POWSTAŃ ŚLĄSKICH</dc:title>
  <dc:creator>szkoła</dc:creator>
  <cp:lastModifiedBy>psp</cp:lastModifiedBy>
  <cp:revision>32</cp:revision>
  <dcterms:created xsi:type="dcterms:W3CDTF">2011-04-28T13:37:11Z</dcterms:created>
  <dcterms:modified xsi:type="dcterms:W3CDTF">2011-05-05T06:14:31Z</dcterms:modified>
</cp:coreProperties>
</file>